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705" r:id="rId3"/>
    <p:sldId id="2076137794" r:id="rId4"/>
    <p:sldId id="2076137787" r:id="rId5"/>
    <p:sldId id="2076137798" r:id="rId6"/>
    <p:sldId id="2076137829" r:id="rId7"/>
    <p:sldId id="2076137786" r:id="rId8"/>
    <p:sldId id="275" r:id="rId9"/>
    <p:sldId id="2076137820" r:id="rId10"/>
    <p:sldId id="2076137824" r:id="rId11"/>
    <p:sldId id="2076137826" r:id="rId12"/>
    <p:sldId id="1287" r:id="rId13"/>
    <p:sldId id="2076137830" r:id="rId14"/>
    <p:sldId id="2076137827" r:id="rId15"/>
    <p:sldId id="2076137828" r:id="rId16"/>
    <p:sldId id="8013" r:id="rId17"/>
    <p:sldId id="268" r:id="rId18"/>
    <p:sldId id="13655" r:id="rId19"/>
    <p:sldId id="2076137831" r:id="rId20"/>
    <p:sldId id="2076137832" r:id="rId21"/>
    <p:sldId id="8146" r:id="rId22"/>
    <p:sldId id="25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8AEC3C-4074-E54C-A74E-5B10816882BF}" v="28" dt="2025-11-09T19:03:13.9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00" autoAdjust="0"/>
    <p:restoredTop sz="94660"/>
  </p:normalViewPr>
  <p:slideViewPr>
    <p:cSldViewPr snapToGrid="0">
      <p:cViewPr varScale="1">
        <p:scale>
          <a:sx n="90" d="100"/>
          <a:sy n="90" d="100"/>
        </p:scale>
        <p:origin x="208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ely, Gregory" userId="8e9f1504-5205-4fae-b223-1d04dd54ed12" providerId="ADAL" clId="{298AEC3C-4074-E54C-A74E-5B10816882BF}"/>
    <pc:docChg chg="undo redo custSel addSld delSld modSld">
      <pc:chgData name="Riely, Gregory" userId="8e9f1504-5205-4fae-b223-1d04dd54ed12" providerId="ADAL" clId="{298AEC3C-4074-E54C-A74E-5B10816882BF}" dt="2025-11-09T19:12:17.452" v="2105" actId="20577"/>
      <pc:docMkLst>
        <pc:docMk/>
      </pc:docMkLst>
      <pc:sldChg chg="addSp modSp mod chgLayout">
        <pc:chgData name="Riely, Gregory" userId="8e9f1504-5205-4fae-b223-1d04dd54ed12" providerId="ADAL" clId="{298AEC3C-4074-E54C-A74E-5B10816882BF}" dt="2025-11-09T19:12:17.452" v="2105" actId="20577"/>
        <pc:sldMkLst>
          <pc:docMk/>
          <pc:sldMk cId="2303165737" sldId="258"/>
        </pc:sldMkLst>
        <pc:spChg chg="mod ord">
          <ac:chgData name="Riely, Gregory" userId="8e9f1504-5205-4fae-b223-1d04dd54ed12" providerId="ADAL" clId="{298AEC3C-4074-E54C-A74E-5B10816882BF}" dt="2025-11-09T19:04:07.361" v="1569" actId="700"/>
          <ac:spMkLst>
            <pc:docMk/>
            <pc:sldMk cId="2303165737" sldId="258"/>
            <ac:spMk id="2" creationId="{23AF4683-C6A9-A2F5-F82D-4A13706DEF24}"/>
          </ac:spMkLst>
        </pc:spChg>
        <pc:spChg chg="add mod ord">
          <ac:chgData name="Riely, Gregory" userId="8e9f1504-5205-4fae-b223-1d04dd54ed12" providerId="ADAL" clId="{298AEC3C-4074-E54C-A74E-5B10816882BF}" dt="2025-11-09T19:12:17.452" v="2105" actId="20577"/>
          <ac:spMkLst>
            <pc:docMk/>
            <pc:sldMk cId="2303165737" sldId="258"/>
            <ac:spMk id="3" creationId="{BDDCAE0B-CA2E-ABA0-358B-8353701B8ED3}"/>
          </ac:spMkLst>
        </pc:spChg>
      </pc:sldChg>
      <pc:sldChg chg="del">
        <pc:chgData name="Riely, Gregory" userId="8e9f1504-5205-4fae-b223-1d04dd54ed12" providerId="ADAL" clId="{298AEC3C-4074-E54C-A74E-5B10816882BF}" dt="2025-11-09T18:34:15.546" v="508" actId="2696"/>
        <pc:sldMkLst>
          <pc:docMk/>
          <pc:sldMk cId="2105713507" sldId="259"/>
        </pc:sldMkLst>
      </pc:sldChg>
      <pc:sldChg chg="del">
        <pc:chgData name="Riely, Gregory" userId="8e9f1504-5205-4fae-b223-1d04dd54ed12" providerId="ADAL" clId="{298AEC3C-4074-E54C-A74E-5B10816882BF}" dt="2025-11-09T18:34:16.051" v="509" actId="2696"/>
        <pc:sldMkLst>
          <pc:docMk/>
          <pc:sldMk cId="2913309622" sldId="260"/>
        </pc:sldMkLst>
      </pc:sldChg>
      <pc:sldChg chg="del">
        <pc:chgData name="Riely, Gregory" userId="8e9f1504-5205-4fae-b223-1d04dd54ed12" providerId="ADAL" clId="{298AEC3C-4074-E54C-A74E-5B10816882BF}" dt="2025-11-09T18:14:26.219" v="359" actId="2696"/>
        <pc:sldMkLst>
          <pc:docMk/>
          <pc:sldMk cId="2590703074" sldId="297"/>
        </pc:sldMkLst>
      </pc:sldChg>
      <pc:sldChg chg="modSp mod">
        <pc:chgData name="Riely, Gregory" userId="8e9f1504-5205-4fae-b223-1d04dd54ed12" providerId="ADAL" clId="{298AEC3C-4074-E54C-A74E-5B10816882BF}" dt="2025-11-09T18:29:58.167" v="369" actId="14100"/>
        <pc:sldMkLst>
          <pc:docMk/>
          <pc:sldMk cId="789135561" sldId="8013"/>
        </pc:sldMkLst>
        <pc:spChg chg="mod">
          <ac:chgData name="Riely, Gregory" userId="8e9f1504-5205-4fae-b223-1d04dd54ed12" providerId="ADAL" clId="{298AEC3C-4074-E54C-A74E-5B10816882BF}" dt="2025-11-09T18:29:58.167" v="369" actId="14100"/>
          <ac:spMkLst>
            <pc:docMk/>
            <pc:sldMk cId="789135561" sldId="8013"/>
            <ac:spMk id="3" creationId="{E124FE86-758D-1049-BEB6-01096A429F1F}"/>
          </ac:spMkLst>
        </pc:spChg>
      </pc:sldChg>
      <pc:sldChg chg="del">
        <pc:chgData name="Riely, Gregory" userId="8e9f1504-5205-4fae-b223-1d04dd54ed12" providerId="ADAL" clId="{298AEC3C-4074-E54C-A74E-5B10816882BF}" dt="2025-11-09T19:03:43.473" v="1561" actId="2696"/>
        <pc:sldMkLst>
          <pc:docMk/>
          <pc:sldMk cId="2003724574" sldId="8144"/>
        </pc:sldMkLst>
      </pc:sldChg>
      <pc:sldChg chg="del">
        <pc:chgData name="Riely, Gregory" userId="8e9f1504-5205-4fae-b223-1d04dd54ed12" providerId="ADAL" clId="{298AEC3C-4074-E54C-A74E-5B10816882BF}" dt="2025-11-09T18:56:45.348" v="1338" actId="2696"/>
        <pc:sldMkLst>
          <pc:docMk/>
          <pc:sldMk cId="562972669" sldId="8145"/>
        </pc:sldMkLst>
      </pc:sldChg>
      <pc:sldChg chg="del">
        <pc:chgData name="Riely, Gregory" userId="8e9f1504-5205-4fae-b223-1d04dd54ed12" providerId="ADAL" clId="{298AEC3C-4074-E54C-A74E-5B10816882BF}" dt="2025-11-09T18:44:32.530" v="1037" actId="2696"/>
        <pc:sldMkLst>
          <pc:docMk/>
          <pc:sldMk cId="1943992797" sldId="13654"/>
        </pc:sldMkLst>
      </pc:sldChg>
      <pc:sldChg chg="addSp delSp modSp mod modClrScheme chgLayout">
        <pc:chgData name="Riely, Gregory" userId="8e9f1504-5205-4fae-b223-1d04dd54ed12" providerId="ADAL" clId="{298AEC3C-4074-E54C-A74E-5B10816882BF}" dt="2025-11-09T19:03:28.119" v="1560" actId="403"/>
        <pc:sldMkLst>
          <pc:docMk/>
          <pc:sldMk cId="2352285547" sldId="13655"/>
        </pc:sldMkLst>
        <pc:spChg chg="del mod">
          <ac:chgData name="Riely, Gregory" userId="8e9f1504-5205-4fae-b223-1d04dd54ed12" providerId="ADAL" clId="{298AEC3C-4074-E54C-A74E-5B10816882BF}" dt="2025-11-09T18:58:05.137" v="1366" actId="478"/>
          <ac:spMkLst>
            <pc:docMk/>
            <pc:sldMk cId="2352285547" sldId="13655"/>
            <ac:spMk id="5" creationId="{7DAA58B8-6BFB-4075-9445-25D94CA7A770}"/>
          </ac:spMkLst>
        </pc:spChg>
        <pc:spChg chg="add mod">
          <ac:chgData name="Riely, Gregory" userId="8e9f1504-5205-4fae-b223-1d04dd54ed12" providerId="ADAL" clId="{298AEC3C-4074-E54C-A74E-5B10816882BF}" dt="2025-11-09T18:58:02.913" v="1365" actId="1076"/>
          <ac:spMkLst>
            <pc:docMk/>
            <pc:sldMk cId="2352285547" sldId="13655"/>
            <ac:spMk id="7" creationId="{00DEB41E-02C7-7B7C-36D0-1288B11E78A5}"/>
          </ac:spMkLst>
        </pc:spChg>
        <pc:spChg chg="add mod ord">
          <ac:chgData name="Riely, Gregory" userId="8e9f1504-5205-4fae-b223-1d04dd54ed12" providerId="ADAL" clId="{298AEC3C-4074-E54C-A74E-5B10816882BF}" dt="2025-11-09T19:02:54.510" v="1534" actId="14100"/>
          <ac:spMkLst>
            <pc:docMk/>
            <pc:sldMk cId="2352285547" sldId="13655"/>
            <ac:spMk id="10" creationId="{3A0896A4-EF67-3BB2-2683-78AD5E28A555}"/>
          </ac:spMkLst>
        </pc:spChg>
        <pc:spChg chg="add mod">
          <ac:chgData name="Riely, Gregory" userId="8e9f1504-5205-4fae-b223-1d04dd54ed12" providerId="ADAL" clId="{298AEC3C-4074-E54C-A74E-5B10816882BF}" dt="2025-11-09T19:03:28.119" v="1560" actId="403"/>
          <ac:spMkLst>
            <pc:docMk/>
            <pc:sldMk cId="2352285547" sldId="13655"/>
            <ac:spMk id="11" creationId="{66934FD2-DA02-D46D-7EF2-0210DCA9B6D7}"/>
          </ac:spMkLst>
        </pc:spChg>
        <pc:spChg chg="add mod">
          <ac:chgData name="Riely, Gregory" userId="8e9f1504-5205-4fae-b223-1d04dd54ed12" providerId="ADAL" clId="{298AEC3C-4074-E54C-A74E-5B10816882BF}" dt="2025-11-09T19:03:28.119" v="1560" actId="403"/>
          <ac:spMkLst>
            <pc:docMk/>
            <pc:sldMk cId="2352285547" sldId="13655"/>
            <ac:spMk id="12" creationId="{04138566-B49B-8D44-F58D-0CF7378A700C}"/>
          </ac:spMkLst>
        </pc:spChg>
        <pc:picChg chg="del">
          <ac:chgData name="Riely, Gregory" userId="8e9f1504-5205-4fae-b223-1d04dd54ed12" providerId="ADAL" clId="{298AEC3C-4074-E54C-A74E-5B10816882BF}" dt="2025-11-09T18:57:07.234" v="1340" actId="478"/>
          <ac:picMkLst>
            <pc:docMk/>
            <pc:sldMk cId="2352285547" sldId="13655"/>
            <ac:picMk id="2" creationId="{E89C907E-2ECA-4CE6-8E04-B9A3E38B3B85}"/>
          </ac:picMkLst>
        </pc:picChg>
        <pc:picChg chg="del">
          <ac:chgData name="Riely, Gregory" userId="8e9f1504-5205-4fae-b223-1d04dd54ed12" providerId="ADAL" clId="{298AEC3C-4074-E54C-A74E-5B10816882BF}" dt="2025-11-09T18:57:08.788" v="1341" actId="478"/>
          <ac:picMkLst>
            <pc:docMk/>
            <pc:sldMk cId="2352285547" sldId="13655"/>
            <ac:picMk id="3" creationId="{01B6846B-BB89-44F1-9E8A-279A3D718899}"/>
          </ac:picMkLst>
        </pc:picChg>
        <pc:picChg chg="mod modCrop">
          <ac:chgData name="Riely, Gregory" userId="8e9f1504-5205-4fae-b223-1d04dd54ed12" providerId="ADAL" clId="{298AEC3C-4074-E54C-A74E-5B10816882BF}" dt="2025-11-09T19:01:42.237" v="1425" actId="732"/>
          <ac:picMkLst>
            <pc:docMk/>
            <pc:sldMk cId="2352285547" sldId="13655"/>
            <ac:picMk id="4" creationId="{E63BD9FB-F7D0-B54A-A652-78551D55C2AD}"/>
          </ac:picMkLst>
        </pc:picChg>
        <pc:picChg chg="mod">
          <ac:chgData name="Riely, Gregory" userId="8e9f1504-5205-4fae-b223-1d04dd54ed12" providerId="ADAL" clId="{298AEC3C-4074-E54C-A74E-5B10816882BF}" dt="2025-11-09T19:00:06.279" v="1388" actId="14100"/>
          <ac:picMkLst>
            <pc:docMk/>
            <pc:sldMk cId="2352285547" sldId="13655"/>
            <ac:picMk id="6" creationId="{4C2D09FB-B568-4B7A-89B7-F0710E72E076}"/>
          </ac:picMkLst>
        </pc:picChg>
        <pc:picChg chg="add mod">
          <ac:chgData name="Riely, Gregory" userId="8e9f1504-5205-4fae-b223-1d04dd54ed12" providerId="ADAL" clId="{298AEC3C-4074-E54C-A74E-5B10816882BF}" dt="2025-11-09T19:01:50.961" v="1426" actId="732"/>
          <ac:picMkLst>
            <pc:docMk/>
            <pc:sldMk cId="2352285547" sldId="13655"/>
            <ac:picMk id="8" creationId="{951B9401-9886-C901-68AC-7FD64CD1D75F}"/>
          </ac:picMkLst>
        </pc:picChg>
        <pc:picChg chg="add mod">
          <ac:chgData name="Riely, Gregory" userId="8e9f1504-5205-4fae-b223-1d04dd54ed12" providerId="ADAL" clId="{298AEC3C-4074-E54C-A74E-5B10816882BF}" dt="2025-11-09T18:59:50.042" v="1385" actId="14100"/>
          <ac:picMkLst>
            <pc:docMk/>
            <pc:sldMk cId="2352285547" sldId="13655"/>
            <ac:picMk id="9" creationId="{3732095A-657E-3B65-1C0E-BF19C8D350DB}"/>
          </ac:picMkLst>
        </pc:picChg>
      </pc:sldChg>
      <pc:sldChg chg="addSp modSp del mod">
        <pc:chgData name="Riely, Gregory" userId="8e9f1504-5205-4fae-b223-1d04dd54ed12" providerId="ADAL" clId="{298AEC3C-4074-E54C-A74E-5B10816882BF}" dt="2025-11-09T18:56:49.399" v="1339" actId="2696"/>
        <pc:sldMkLst>
          <pc:docMk/>
          <pc:sldMk cId="1887293013" sldId="13676"/>
        </pc:sldMkLst>
        <pc:spChg chg="add mod">
          <ac:chgData name="Riely, Gregory" userId="8e9f1504-5205-4fae-b223-1d04dd54ed12" providerId="ADAL" clId="{298AEC3C-4074-E54C-A74E-5B10816882BF}" dt="2025-11-09T18:30:57.261" v="406" actId="20577"/>
          <ac:spMkLst>
            <pc:docMk/>
            <pc:sldMk cId="1887293013" sldId="13676"/>
            <ac:spMk id="4" creationId="{24411051-FF3E-3E5B-5BEE-0C7734AB6FC6}"/>
          </ac:spMkLst>
        </pc:spChg>
      </pc:sldChg>
      <pc:sldChg chg="modSp del mod">
        <pc:chgData name="Riely, Gregory" userId="8e9f1504-5205-4fae-b223-1d04dd54ed12" providerId="ADAL" clId="{298AEC3C-4074-E54C-A74E-5B10816882BF}" dt="2025-11-09T18:14:15.200" v="357" actId="2696"/>
        <pc:sldMkLst>
          <pc:docMk/>
          <pc:sldMk cId="3427940140" sldId="2076137742"/>
        </pc:sldMkLst>
        <pc:spChg chg="mod">
          <ac:chgData name="Riely, Gregory" userId="8e9f1504-5205-4fae-b223-1d04dd54ed12" providerId="ADAL" clId="{298AEC3C-4074-E54C-A74E-5B10816882BF}" dt="2025-11-09T17:50:19.284" v="1" actId="404"/>
          <ac:spMkLst>
            <pc:docMk/>
            <pc:sldMk cId="3427940140" sldId="2076137742"/>
            <ac:spMk id="2" creationId="{BD035B01-98E5-8153-3176-48A5C19E3906}"/>
          </ac:spMkLst>
        </pc:spChg>
      </pc:sldChg>
      <pc:sldChg chg="del">
        <pc:chgData name="Riely, Gregory" userId="8e9f1504-5205-4fae-b223-1d04dd54ed12" providerId="ADAL" clId="{298AEC3C-4074-E54C-A74E-5B10816882BF}" dt="2025-11-09T18:14:16.359" v="358" actId="2696"/>
        <pc:sldMkLst>
          <pc:docMk/>
          <pc:sldMk cId="3830692547" sldId="2076137773"/>
        </pc:sldMkLst>
      </pc:sldChg>
      <pc:sldChg chg="modSp del mod">
        <pc:chgData name="Riely, Gregory" userId="8e9f1504-5205-4fae-b223-1d04dd54ed12" providerId="ADAL" clId="{298AEC3C-4074-E54C-A74E-5B10816882BF}" dt="2025-11-09T18:14:10.013" v="356" actId="2696"/>
        <pc:sldMkLst>
          <pc:docMk/>
          <pc:sldMk cId="4092267202" sldId="2076137785"/>
        </pc:sldMkLst>
        <pc:spChg chg="mod">
          <ac:chgData name="Riely, Gregory" userId="8e9f1504-5205-4fae-b223-1d04dd54ed12" providerId="ADAL" clId="{298AEC3C-4074-E54C-A74E-5B10816882BF}" dt="2025-11-09T17:50:08.980" v="0" actId="404"/>
          <ac:spMkLst>
            <pc:docMk/>
            <pc:sldMk cId="4092267202" sldId="2076137785"/>
            <ac:spMk id="4" creationId="{5748DC6E-85E4-8D2B-4B61-DAF163DACA9F}"/>
          </ac:spMkLst>
        </pc:spChg>
      </pc:sldChg>
      <pc:sldChg chg="addSp delSp modSp mod">
        <pc:chgData name="Riely, Gregory" userId="8e9f1504-5205-4fae-b223-1d04dd54ed12" providerId="ADAL" clId="{298AEC3C-4074-E54C-A74E-5B10816882BF}" dt="2025-11-09T18:14:01.612" v="355" actId="167"/>
        <pc:sldMkLst>
          <pc:docMk/>
          <pc:sldMk cId="287829970" sldId="2076137798"/>
        </pc:sldMkLst>
        <pc:spChg chg="mod">
          <ac:chgData name="Riely, Gregory" userId="8e9f1504-5205-4fae-b223-1d04dd54ed12" providerId="ADAL" clId="{298AEC3C-4074-E54C-A74E-5B10816882BF}" dt="2025-11-09T17:54:12.249" v="6" actId="404"/>
          <ac:spMkLst>
            <pc:docMk/>
            <pc:sldMk cId="287829970" sldId="2076137798"/>
            <ac:spMk id="3" creationId="{7C49274E-E589-18EB-7D9C-30A7212B02A4}"/>
          </ac:spMkLst>
        </pc:spChg>
        <pc:spChg chg="mod">
          <ac:chgData name="Riely, Gregory" userId="8e9f1504-5205-4fae-b223-1d04dd54ed12" providerId="ADAL" clId="{298AEC3C-4074-E54C-A74E-5B10816882BF}" dt="2025-11-09T18:13:12.683" v="349" actId="1076"/>
          <ac:spMkLst>
            <pc:docMk/>
            <pc:sldMk cId="287829970" sldId="2076137798"/>
            <ac:spMk id="7" creationId="{0AC3E3A3-8C98-20F4-F659-5F112AC6ED51}"/>
          </ac:spMkLst>
        </pc:spChg>
        <pc:spChg chg="mod">
          <ac:chgData name="Riely, Gregory" userId="8e9f1504-5205-4fae-b223-1d04dd54ed12" providerId="ADAL" clId="{298AEC3C-4074-E54C-A74E-5B10816882BF}" dt="2025-11-09T18:13:47.562" v="353" actId="1076"/>
          <ac:spMkLst>
            <pc:docMk/>
            <pc:sldMk cId="287829970" sldId="2076137798"/>
            <ac:spMk id="8" creationId="{D722E3DE-8727-3C26-41C1-54F532CF82C1}"/>
          </ac:spMkLst>
        </pc:spChg>
        <pc:spChg chg="mod">
          <ac:chgData name="Riely, Gregory" userId="8e9f1504-5205-4fae-b223-1d04dd54ed12" providerId="ADAL" clId="{298AEC3C-4074-E54C-A74E-5B10816882BF}" dt="2025-11-09T18:13:47.562" v="353" actId="1076"/>
          <ac:spMkLst>
            <pc:docMk/>
            <pc:sldMk cId="287829970" sldId="2076137798"/>
            <ac:spMk id="9" creationId="{9FFDDF27-81B0-1DA9-F24A-707098C7CDC9}"/>
          </ac:spMkLst>
        </pc:spChg>
        <pc:graphicFrameChg chg="add del mod modGraphic">
          <ac:chgData name="Riely, Gregory" userId="8e9f1504-5205-4fae-b223-1d04dd54ed12" providerId="ADAL" clId="{298AEC3C-4074-E54C-A74E-5B10816882BF}" dt="2025-11-09T18:13:35.970" v="352" actId="478"/>
          <ac:graphicFrameMkLst>
            <pc:docMk/>
            <pc:sldMk cId="287829970" sldId="2076137798"/>
            <ac:graphicFrameMk id="2" creationId="{08CB7C55-397D-B878-ED88-951FF60BD2B2}"/>
          </ac:graphicFrameMkLst>
        </pc:graphicFrameChg>
        <pc:picChg chg="mod">
          <ac:chgData name="Riely, Gregory" userId="8e9f1504-5205-4fae-b223-1d04dd54ed12" providerId="ADAL" clId="{298AEC3C-4074-E54C-A74E-5B10816882BF}" dt="2025-11-09T18:14:01.612" v="355" actId="167"/>
          <ac:picMkLst>
            <pc:docMk/>
            <pc:sldMk cId="287829970" sldId="2076137798"/>
            <ac:picMk id="6" creationId="{D0EDD396-0065-B8DE-64CB-29F23A8ADA5C}"/>
          </ac:picMkLst>
        </pc:picChg>
      </pc:sldChg>
      <pc:sldChg chg="addSp delSp modSp mod">
        <pc:chgData name="Riely, Gregory" userId="8e9f1504-5205-4fae-b223-1d04dd54ed12" providerId="ADAL" clId="{298AEC3C-4074-E54C-A74E-5B10816882BF}" dt="2025-11-09T19:10:59.004" v="2008" actId="14100"/>
        <pc:sldMkLst>
          <pc:docMk/>
          <pc:sldMk cId="1410997150" sldId="2076137820"/>
        </pc:sldMkLst>
        <pc:spChg chg="mod">
          <ac:chgData name="Riely, Gregory" userId="8e9f1504-5205-4fae-b223-1d04dd54ed12" providerId="ADAL" clId="{298AEC3C-4074-E54C-A74E-5B10816882BF}" dt="2025-11-09T19:10:44.336" v="2004" actId="404"/>
          <ac:spMkLst>
            <pc:docMk/>
            <pc:sldMk cId="1410997150" sldId="2076137820"/>
            <ac:spMk id="2" creationId="{5995686D-502E-F189-0858-31669B1377D9}"/>
          </ac:spMkLst>
        </pc:spChg>
        <pc:spChg chg="del">
          <ac:chgData name="Riely, Gregory" userId="8e9f1504-5205-4fae-b223-1d04dd54ed12" providerId="ADAL" clId="{298AEC3C-4074-E54C-A74E-5B10816882BF}" dt="2025-11-09T19:10:40.455" v="2003" actId="478"/>
          <ac:spMkLst>
            <pc:docMk/>
            <pc:sldMk cId="1410997150" sldId="2076137820"/>
            <ac:spMk id="3" creationId="{5A9DD960-FA91-F2D1-B28F-CEF0EED755E9}"/>
          </ac:spMkLst>
        </pc:spChg>
        <pc:spChg chg="mod">
          <ac:chgData name="Riely, Gregory" userId="8e9f1504-5205-4fae-b223-1d04dd54ed12" providerId="ADAL" clId="{298AEC3C-4074-E54C-A74E-5B10816882BF}" dt="2025-11-09T19:10:59.004" v="2008" actId="14100"/>
          <ac:spMkLst>
            <pc:docMk/>
            <pc:sldMk cId="1410997150" sldId="2076137820"/>
            <ac:spMk id="8" creationId="{2127D561-A0C9-B233-365D-B7D76DFEE168}"/>
          </ac:spMkLst>
        </pc:spChg>
        <pc:spChg chg="add del mod">
          <ac:chgData name="Riely, Gregory" userId="8e9f1504-5205-4fae-b223-1d04dd54ed12" providerId="ADAL" clId="{298AEC3C-4074-E54C-A74E-5B10816882BF}" dt="2025-11-09T19:10:50.750" v="2007" actId="478"/>
          <ac:spMkLst>
            <pc:docMk/>
            <pc:sldMk cId="1410997150" sldId="2076137820"/>
            <ac:spMk id="12" creationId="{444FDF63-28DE-C75C-513D-021810852678}"/>
          </ac:spMkLst>
        </pc:spChg>
      </pc:sldChg>
      <pc:sldChg chg="modSp mod">
        <pc:chgData name="Riely, Gregory" userId="8e9f1504-5205-4fae-b223-1d04dd54ed12" providerId="ADAL" clId="{298AEC3C-4074-E54C-A74E-5B10816882BF}" dt="2025-11-09T18:15:15.120" v="367" actId="255"/>
        <pc:sldMkLst>
          <pc:docMk/>
          <pc:sldMk cId="2433980479" sldId="2076137824"/>
        </pc:sldMkLst>
        <pc:spChg chg="mod">
          <ac:chgData name="Riely, Gregory" userId="8e9f1504-5205-4fae-b223-1d04dd54ed12" providerId="ADAL" clId="{298AEC3C-4074-E54C-A74E-5B10816882BF}" dt="2025-11-09T18:15:15.120" v="367" actId="255"/>
          <ac:spMkLst>
            <pc:docMk/>
            <pc:sldMk cId="2433980479" sldId="2076137824"/>
            <ac:spMk id="2" creationId="{56070799-854E-9B98-0EFA-4DAC64530088}"/>
          </ac:spMkLst>
        </pc:spChg>
      </pc:sldChg>
      <pc:sldChg chg="modSp add mod">
        <pc:chgData name="Riely, Gregory" userId="8e9f1504-5205-4fae-b223-1d04dd54ed12" providerId="ADAL" clId="{298AEC3C-4074-E54C-A74E-5B10816882BF}" dt="2025-11-09T18:35:07.882" v="511" actId="27636"/>
        <pc:sldMkLst>
          <pc:docMk/>
          <pc:sldMk cId="3162989487" sldId="2076137827"/>
        </pc:sldMkLst>
        <pc:spChg chg="mod">
          <ac:chgData name="Riely, Gregory" userId="8e9f1504-5205-4fae-b223-1d04dd54ed12" providerId="ADAL" clId="{298AEC3C-4074-E54C-A74E-5B10816882BF}" dt="2025-11-09T18:35:07.882" v="511" actId="27636"/>
          <ac:spMkLst>
            <pc:docMk/>
            <pc:sldMk cId="3162989487" sldId="2076137827"/>
            <ac:spMk id="2" creationId="{7EBCA3E4-9248-734A-74EF-C69AF3BDF389}"/>
          </ac:spMkLst>
        </pc:spChg>
      </pc:sldChg>
      <pc:sldChg chg="addSp delSp modSp mod">
        <pc:chgData name="Riely, Gregory" userId="8e9f1504-5205-4fae-b223-1d04dd54ed12" providerId="ADAL" clId="{298AEC3C-4074-E54C-A74E-5B10816882BF}" dt="2025-11-09T18:40:22.546" v="667" actId="1076"/>
        <pc:sldMkLst>
          <pc:docMk/>
          <pc:sldMk cId="365778088" sldId="2076137828"/>
        </pc:sldMkLst>
        <pc:spChg chg="mod">
          <ac:chgData name="Riely, Gregory" userId="8e9f1504-5205-4fae-b223-1d04dd54ed12" providerId="ADAL" clId="{298AEC3C-4074-E54C-A74E-5B10816882BF}" dt="2025-11-09T18:39:34.770" v="662" actId="20577"/>
          <ac:spMkLst>
            <pc:docMk/>
            <pc:sldMk cId="365778088" sldId="2076137828"/>
            <ac:spMk id="2" creationId="{5995686D-502E-F189-0858-31669B1377D9}"/>
          </ac:spMkLst>
        </pc:spChg>
        <pc:spChg chg="del mod">
          <ac:chgData name="Riely, Gregory" userId="8e9f1504-5205-4fae-b223-1d04dd54ed12" providerId="ADAL" clId="{298AEC3C-4074-E54C-A74E-5B10816882BF}" dt="2025-11-09T18:39:33.132" v="661" actId="478"/>
          <ac:spMkLst>
            <pc:docMk/>
            <pc:sldMk cId="365778088" sldId="2076137828"/>
            <ac:spMk id="3" creationId="{5A9DD960-FA91-F2D1-B28F-CEF0EED755E9}"/>
          </ac:spMkLst>
        </pc:spChg>
        <pc:spChg chg="add del mod">
          <ac:chgData name="Riely, Gregory" userId="8e9f1504-5205-4fae-b223-1d04dd54ed12" providerId="ADAL" clId="{298AEC3C-4074-E54C-A74E-5B10816882BF}" dt="2025-11-09T18:39:40.016" v="664" actId="478"/>
          <ac:spMkLst>
            <pc:docMk/>
            <pc:sldMk cId="365778088" sldId="2076137828"/>
            <ac:spMk id="5" creationId="{F4162DB5-EE88-FB0E-BB46-34E80F0BF733}"/>
          </ac:spMkLst>
        </pc:spChg>
        <pc:spChg chg="mod">
          <ac:chgData name="Riely, Gregory" userId="8e9f1504-5205-4fae-b223-1d04dd54ed12" providerId="ADAL" clId="{298AEC3C-4074-E54C-A74E-5B10816882BF}" dt="2025-11-09T18:40:16.490" v="666" actId="554"/>
          <ac:spMkLst>
            <pc:docMk/>
            <pc:sldMk cId="365778088" sldId="2076137828"/>
            <ac:spMk id="7" creationId="{61B68503-122E-6AF4-52CD-4DCE09553C49}"/>
          </ac:spMkLst>
        </pc:spChg>
        <pc:spChg chg="mod">
          <ac:chgData name="Riely, Gregory" userId="8e9f1504-5205-4fae-b223-1d04dd54ed12" providerId="ADAL" clId="{298AEC3C-4074-E54C-A74E-5B10816882BF}" dt="2025-11-09T18:40:16.490" v="666" actId="554"/>
          <ac:spMkLst>
            <pc:docMk/>
            <pc:sldMk cId="365778088" sldId="2076137828"/>
            <ac:spMk id="8" creationId="{2127D561-A0C9-B233-365D-B7D76DFEE168}"/>
          </ac:spMkLst>
        </pc:spChg>
        <pc:spChg chg="mod">
          <ac:chgData name="Riely, Gregory" userId="8e9f1504-5205-4fae-b223-1d04dd54ed12" providerId="ADAL" clId="{298AEC3C-4074-E54C-A74E-5B10816882BF}" dt="2025-11-09T18:40:22.546" v="667" actId="1076"/>
          <ac:spMkLst>
            <pc:docMk/>
            <pc:sldMk cId="365778088" sldId="2076137828"/>
            <ac:spMk id="9" creationId="{CE552D2D-E73C-799F-F648-F251D2E64C58}"/>
          </ac:spMkLst>
        </pc:spChg>
      </pc:sldChg>
      <pc:sldChg chg="add">
        <pc:chgData name="Riely, Gregory" userId="8e9f1504-5205-4fae-b223-1d04dd54ed12" providerId="ADAL" clId="{298AEC3C-4074-E54C-A74E-5B10816882BF}" dt="2025-11-09T18:13:32.515" v="351" actId="2890"/>
        <pc:sldMkLst>
          <pc:docMk/>
          <pc:sldMk cId="495343745" sldId="2076137829"/>
        </pc:sldMkLst>
      </pc:sldChg>
      <pc:sldChg chg="addSp delSp modSp new mod">
        <pc:chgData name="Riely, Gregory" userId="8e9f1504-5205-4fae-b223-1d04dd54ed12" providerId="ADAL" clId="{298AEC3C-4074-E54C-A74E-5B10816882BF}" dt="2025-11-09T18:39:00.260" v="599" actId="1076"/>
        <pc:sldMkLst>
          <pc:docMk/>
          <pc:sldMk cId="2695375897" sldId="2076137830"/>
        </pc:sldMkLst>
        <pc:spChg chg="mod">
          <ac:chgData name="Riely, Gregory" userId="8e9f1504-5205-4fae-b223-1d04dd54ed12" providerId="ADAL" clId="{298AEC3C-4074-E54C-A74E-5B10816882BF}" dt="2025-11-09T18:36:48.831" v="567" actId="27636"/>
          <ac:spMkLst>
            <pc:docMk/>
            <pc:sldMk cId="2695375897" sldId="2076137830"/>
            <ac:spMk id="2" creationId="{E19BE209-65E8-A5E7-DA59-715AC82413C3}"/>
          </ac:spMkLst>
        </pc:spChg>
        <pc:spChg chg="del">
          <ac:chgData name="Riely, Gregory" userId="8e9f1504-5205-4fae-b223-1d04dd54ed12" providerId="ADAL" clId="{298AEC3C-4074-E54C-A74E-5B10816882BF}" dt="2025-11-09T18:31:45.317" v="446" actId="478"/>
          <ac:spMkLst>
            <pc:docMk/>
            <pc:sldMk cId="2695375897" sldId="2076137830"/>
            <ac:spMk id="3" creationId="{7C35EA54-058B-3FDF-4A99-C86645FD5FC4}"/>
          </ac:spMkLst>
        </pc:spChg>
        <pc:spChg chg="add mod">
          <ac:chgData name="Riely, Gregory" userId="8e9f1504-5205-4fae-b223-1d04dd54ed12" providerId="ADAL" clId="{298AEC3C-4074-E54C-A74E-5B10816882BF}" dt="2025-11-09T18:39:00.260" v="599" actId="1076"/>
          <ac:spMkLst>
            <pc:docMk/>
            <pc:sldMk cId="2695375897" sldId="2076137830"/>
            <ac:spMk id="6" creationId="{876039BE-CFA3-0B60-4835-33415234DA01}"/>
          </ac:spMkLst>
        </pc:spChg>
        <pc:graphicFrameChg chg="add mod modGraphic">
          <ac:chgData name="Riely, Gregory" userId="8e9f1504-5205-4fae-b223-1d04dd54ed12" providerId="ADAL" clId="{298AEC3C-4074-E54C-A74E-5B10816882BF}" dt="2025-11-09T18:36:34.310" v="564"/>
          <ac:graphicFrameMkLst>
            <pc:docMk/>
            <pc:sldMk cId="2695375897" sldId="2076137830"/>
            <ac:graphicFrameMk id="4" creationId="{6CAC9284-1752-A61B-E7D4-788699090298}"/>
          </ac:graphicFrameMkLst>
        </pc:graphicFrameChg>
      </pc:sldChg>
      <pc:sldChg chg="addSp modSp new mod">
        <pc:chgData name="Riely, Gregory" userId="8e9f1504-5205-4fae-b223-1d04dd54ed12" providerId="ADAL" clId="{298AEC3C-4074-E54C-A74E-5B10816882BF}" dt="2025-11-09T18:44:23.549" v="1036" actId="20577"/>
        <pc:sldMkLst>
          <pc:docMk/>
          <pc:sldMk cId="2796100549" sldId="2076137831"/>
        </pc:sldMkLst>
        <pc:spChg chg="mod">
          <ac:chgData name="Riely, Gregory" userId="8e9f1504-5205-4fae-b223-1d04dd54ed12" providerId="ADAL" clId="{298AEC3C-4074-E54C-A74E-5B10816882BF}" dt="2025-11-09T18:42:32.961" v="851" actId="20577"/>
          <ac:spMkLst>
            <pc:docMk/>
            <pc:sldMk cId="2796100549" sldId="2076137831"/>
            <ac:spMk id="2" creationId="{F31C5A9E-ADAD-1A2D-B4F6-12C8E1880E6E}"/>
          </ac:spMkLst>
        </pc:spChg>
        <pc:spChg chg="add mod">
          <ac:chgData name="Riely, Gregory" userId="8e9f1504-5205-4fae-b223-1d04dd54ed12" providerId="ADAL" clId="{298AEC3C-4074-E54C-A74E-5B10816882BF}" dt="2025-11-09T18:44:23.549" v="1036" actId="20577"/>
          <ac:spMkLst>
            <pc:docMk/>
            <pc:sldMk cId="2796100549" sldId="2076137831"/>
            <ac:spMk id="3" creationId="{76B29C78-861F-02E0-1DEC-96E057BC9BB8}"/>
          </ac:spMkLst>
        </pc:spChg>
        <pc:spChg chg="add mod">
          <ac:chgData name="Riely, Gregory" userId="8e9f1504-5205-4fae-b223-1d04dd54ed12" providerId="ADAL" clId="{298AEC3C-4074-E54C-A74E-5B10816882BF}" dt="2025-11-09T18:43:21.753" v="888" actId="20577"/>
          <ac:spMkLst>
            <pc:docMk/>
            <pc:sldMk cId="2796100549" sldId="2076137831"/>
            <ac:spMk id="4" creationId="{B94D28FF-7730-4BF8-3CF7-ADA33D11D481}"/>
          </ac:spMkLst>
        </pc:spChg>
        <pc:spChg chg="add mod">
          <ac:chgData name="Riely, Gregory" userId="8e9f1504-5205-4fae-b223-1d04dd54ed12" providerId="ADAL" clId="{298AEC3C-4074-E54C-A74E-5B10816882BF}" dt="2025-11-09T18:43:32.231" v="899" actId="14100"/>
          <ac:spMkLst>
            <pc:docMk/>
            <pc:sldMk cId="2796100549" sldId="2076137831"/>
            <ac:spMk id="5" creationId="{AC4D3850-503D-A43F-BAFF-20643C22ECB1}"/>
          </ac:spMkLst>
        </pc:spChg>
        <pc:cxnChg chg="add mod">
          <ac:chgData name="Riely, Gregory" userId="8e9f1504-5205-4fae-b223-1d04dd54ed12" providerId="ADAL" clId="{298AEC3C-4074-E54C-A74E-5B10816882BF}" dt="2025-11-09T18:44:16.342" v="1013" actId="20577"/>
          <ac:cxnSpMkLst>
            <pc:docMk/>
            <pc:sldMk cId="2796100549" sldId="2076137831"/>
            <ac:cxnSpMk id="6" creationId="{ADDDC7B1-5D84-276D-E30C-6FF31B70E035}"/>
          </ac:cxnSpMkLst>
        </pc:cxnChg>
        <pc:cxnChg chg="add mod">
          <ac:chgData name="Riely, Gregory" userId="8e9f1504-5205-4fae-b223-1d04dd54ed12" providerId="ADAL" clId="{298AEC3C-4074-E54C-A74E-5B10816882BF}" dt="2025-11-09T18:44:16.342" v="1013" actId="20577"/>
          <ac:cxnSpMkLst>
            <pc:docMk/>
            <pc:sldMk cId="2796100549" sldId="2076137831"/>
            <ac:cxnSpMk id="7" creationId="{379ABBBA-489D-6C70-4315-FE133ED38B93}"/>
          </ac:cxnSpMkLst>
        </pc:cxnChg>
      </pc:sldChg>
      <pc:sldChg chg="addSp modSp new mod">
        <pc:chgData name="Riely, Gregory" userId="8e9f1504-5205-4fae-b223-1d04dd54ed12" providerId="ADAL" clId="{298AEC3C-4074-E54C-A74E-5B10816882BF}" dt="2025-11-09T18:56:25.248" v="1337" actId="1076"/>
        <pc:sldMkLst>
          <pc:docMk/>
          <pc:sldMk cId="1065558154" sldId="2076137832"/>
        </pc:sldMkLst>
        <pc:spChg chg="mod">
          <ac:chgData name="Riely, Gregory" userId="8e9f1504-5205-4fae-b223-1d04dd54ed12" providerId="ADAL" clId="{298AEC3C-4074-E54C-A74E-5B10816882BF}" dt="2025-11-09T18:56:18.963" v="1336" actId="14100"/>
          <ac:spMkLst>
            <pc:docMk/>
            <pc:sldMk cId="1065558154" sldId="2076137832"/>
            <ac:spMk id="2" creationId="{A53C000C-0E82-A627-74F8-BB53B0EE089F}"/>
          </ac:spMkLst>
        </pc:spChg>
        <pc:spChg chg="add mod">
          <ac:chgData name="Riely, Gregory" userId="8e9f1504-5205-4fae-b223-1d04dd54ed12" providerId="ADAL" clId="{298AEC3C-4074-E54C-A74E-5B10816882BF}" dt="2025-11-09T18:47:26.320" v="1045" actId="207"/>
          <ac:spMkLst>
            <pc:docMk/>
            <pc:sldMk cId="1065558154" sldId="2076137832"/>
            <ac:spMk id="3" creationId="{0B771CDD-30CD-40EC-E0D3-AB3189B43BC1}"/>
          </ac:spMkLst>
        </pc:spChg>
        <pc:spChg chg="add mod">
          <ac:chgData name="Riely, Gregory" userId="8e9f1504-5205-4fae-b223-1d04dd54ed12" providerId="ADAL" clId="{298AEC3C-4074-E54C-A74E-5B10816882BF}" dt="2025-11-09T18:47:31.845" v="1046" actId="1076"/>
          <ac:spMkLst>
            <pc:docMk/>
            <pc:sldMk cId="1065558154" sldId="2076137832"/>
            <ac:spMk id="4" creationId="{ABC41601-238B-6AC7-FE3C-A40AB1559FB5}"/>
          </ac:spMkLst>
        </pc:spChg>
        <pc:graphicFrameChg chg="add mod modGraphic">
          <ac:chgData name="Riely, Gregory" userId="8e9f1504-5205-4fae-b223-1d04dd54ed12" providerId="ADAL" clId="{298AEC3C-4074-E54C-A74E-5B10816882BF}" dt="2025-11-09T18:56:25.248" v="1337" actId="1076"/>
          <ac:graphicFrameMkLst>
            <pc:docMk/>
            <pc:sldMk cId="1065558154" sldId="2076137832"/>
            <ac:graphicFrameMk id="5" creationId="{C499D204-DB9E-A72C-B286-C8BDB81B167B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3512600595720364E-2"/>
          <c:y val="5.4260602665270184E-2"/>
          <c:w val="0.87814011002638459"/>
          <c:h val="0.83754624372830611"/>
        </c:manualLayout>
      </c:layout>
      <c:barChart>
        <c:barDir val="bar"/>
        <c:grouping val="clustered"/>
        <c:varyColors val="0"/>
        <c:ser>
          <c:idx val="0"/>
          <c:order val="0"/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15%'!$N$28:$N$38</c:f>
              <c:numCache>
                <c:formatCode>General</c:formatCode>
                <c:ptCount val="11"/>
                <c:pt idx="0">
                  <c:v>-59.322033898305079</c:v>
                </c:pt>
                <c:pt idx="1">
                  <c:v>-40.677966101694913</c:v>
                </c:pt>
                <c:pt idx="2">
                  <c:v>-30.508474576271187</c:v>
                </c:pt>
                <c:pt idx="3">
                  <c:v>-30.508474576271187</c:v>
                </c:pt>
                <c:pt idx="4">
                  <c:v>-20.338983050847457</c:v>
                </c:pt>
                <c:pt idx="5">
                  <c:v>-18.64406779661017</c:v>
                </c:pt>
                <c:pt idx="6">
                  <c:v>-18.64406779661017</c:v>
                </c:pt>
                <c:pt idx="7">
                  <c:v>-16.949152542372879</c:v>
                </c:pt>
                <c:pt idx="8">
                  <c:v>-15.254237288135592</c:v>
                </c:pt>
                <c:pt idx="9">
                  <c:v>-10.169491525423728</c:v>
                </c:pt>
                <c:pt idx="10">
                  <c:v>-5.0847457627118642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FA-4FC5-B0F3-F87F4CD8ABF5}"/>
            </c:ext>
          </c:extLst>
        </c:ser>
        <c:ser>
          <c:idx val="1"/>
          <c:order val="1"/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15%'!$O$28:$O$38</c:f>
              <c:numCache>
                <c:formatCode>General</c:formatCode>
                <c:ptCount val="11"/>
                <c:pt idx="0">
                  <c:v>-59.322033898305079</c:v>
                </c:pt>
                <c:pt idx="1">
                  <c:v>-40.677966101694913</c:v>
                </c:pt>
                <c:pt idx="2">
                  <c:v>-30.508474576271187</c:v>
                </c:pt>
                <c:pt idx="3">
                  <c:v>-30.508474576271187</c:v>
                </c:pt>
                <c:pt idx="4">
                  <c:v>-20.338983050847457</c:v>
                </c:pt>
                <c:pt idx="5">
                  <c:v>-18.64406779661017</c:v>
                </c:pt>
                <c:pt idx="6">
                  <c:v>-18.64406779661017</c:v>
                </c:pt>
                <c:pt idx="7">
                  <c:v>-16.949152542372879</c:v>
                </c:pt>
                <c:pt idx="8">
                  <c:v>-15.254237288135592</c:v>
                </c:pt>
                <c:pt idx="9">
                  <c:v>-10.169491525423728</c:v>
                </c:pt>
                <c:pt idx="10">
                  <c:v>-5.0847457627118642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CFA-4FC5-B0F3-F87F4CD8ABF5}"/>
            </c:ext>
          </c:extLst>
        </c:ser>
        <c:ser>
          <c:idx val="2"/>
          <c:order val="2"/>
          <c:spPr>
            <a:solidFill>
              <a:srgbClr val="00344C"/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15%'!$P$28:$P$38</c:f>
              <c:numCache>
                <c:formatCode>General</c:formatCode>
                <c:ptCount val="11"/>
                <c:pt idx="0">
                  <c:v>-59.322033898305079</c:v>
                </c:pt>
                <c:pt idx="1">
                  <c:v>-40.677966101694913</c:v>
                </c:pt>
                <c:pt idx="2">
                  <c:v>-30.508474576271187</c:v>
                </c:pt>
                <c:pt idx="3">
                  <c:v>-30.508474576271187</c:v>
                </c:pt>
                <c:pt idx="4">
                  <c:v>-20.338983050847457</c:v>
                </c:pt>
                <c:pt idx="5">
                  <c:v>-18.64406779661017</c:v>
                </c:pt>
                <c:pt idx="6">
                  <c:v>-18.64406779661017</c:v>
                </c:pt>
                <c:pt idx="7">
                  <c:v>-16.949152542372879</c:v>
                </c:pt>
                <c:pt idx="8">
                  <c:v>-15.254237288135592</c:v>
                </c:pt>
                <c:pt idx="9">
                  <c:v>-10.169491525423728</c:v>
                </c:pt>
                <c:pt idx="10">
                  <c:v>-5.0847457627118642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CFA-4FC5-B0F3-F87F4CD8ABF5}"/>
            </c:ext>
          </c:extLst>
        </c:ser>
        <c:ser>
          <c:idx val="3"/>
          <c:order val="3"/>
          <c:spPr>
            <a:solidFill>
              <a:srgbClr val="0071A4"/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15%'!$Q$28:$Q$38</c:f>
              <c:numCache>
                <c:formatCode>General</c:formatCode>
                <c:ptCount val="11"/>
                <c:pt idx="0">
                  <c:v>-54.237288135593218</c:v>
                </c:pt>
                <c:pt idx="1">
                  <c:v>-35.593220338983052</c:v>
                </c:pt>
                <c:pt idx="2">
                  <c:v>-30.508474576271187</c:v>
                </c:pt>
                <c:pt idx="3">
                  <c:v>-28.8135593220339</c:v>
                </c:pt>
                <c:pt idx="4">
                  <c:v>-18.64406779661017</c:v>
                </c:pt>
                <c:pt idx="5">
                  <c:v>-11.864406779661017</c:v>
                </c:pt>
                <c:pt idx="6">
                  <c:v>-8.4745762711864412</c:v>
                </c:pt>
                <c:pt idx="7">
                  <c:v>-13.559322033898304</c:v>
                </c:pt>
                <c:pt idx="8">
                  <c:v>-15.254237288135592</c:v>
                </c:pt>
                <c:pt idx="9">
                  <c:v>-10.169491525423728</c:v>
                </c:pt>
                <c:pt idx="10">
                  <c:v>-3.3898305084745761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CFA-4FC5-B0F3-F87F4CD8ABF5}"/>
            </c:ext>
          </c:extLst>
        </c:ser>
        <c:ser>
          <c:idx val="4"/>
          <c:order val="4"/>
          <c:spPr>
            <a:solidFill>
              <a:srgbClr val="009FE3"/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15%'!$R$28:$R$38</c:f>
              <c:numCache>
                <c:formatCode>General</c:formatCode>
                <c:ptCount val="11"/>
                <c:pt idx="0">
                  <c:v>-33.898305084745765</c:v>
                </c:pt>
                <c:pt idx="1">
                  <c:v>-18.64406779661017</c:v>
                </c:pt>
                <c:pt idx="2">
                  <c:v>-13.559322033898304</c:v>
                </c:pt>
                <c:pt idx="3">
                  <c:v>-16.949152542372882</c:v>
                </c:pt>
                <c:pt idx="4">
                  <c:v>-15.254237288135593</c:v>
                </c:pt>
                <c:pt idx="5">
                  <c:v>-3.3898305084745761</c:v>
                </c:pt>
                <c:pt idx="6">
                  <c:v>-8.4745762711864412</c:v>
                </c:pt>
                <c:pt idx="7">
                  <c:v>-1.6949152542372881</c:v>
                </c:pt>
                <c:pt idx="8">
                  <c:v>-10.169491525423728</c:v>
                </c:pt>
                <c:pt idx="9">
                  <c:v>-8.4745762711864412</c:v>
                </c:pt>
                <c:pt idx="10">
                  <c:v>-1.6949152542372881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CFA-4FC5-B0F3-F87F4CD8ABF5}"/>
            </c:ext>
          </c:extLst>
        </c:ser>
        <c:ser>
          <c:idx val="5"/>
          <c:order val="5"/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15%'!$S$28:$S$38</c:f>
              <c:numCache>
                <c:formatCode>General</c:formatCode>
                <c:ptCount val="11"/>
                <c:pt idx="0">
                  <c:v>41.025641025641029</c:v>
                </c:pt>
                <c:pt idx="1">
                  <c:v>48.717948717948715</c:v>
                </c:pt>
                <c:pt idx="2">
                  <c:v>33.333333333333336</c:v>
                </c:pt>
                <c:pt idx="3">
                  <c:v>28.205128205128204</c:v>
                </c:pt>
                <c:pt idx="4">
                  <c:v>15.384615384615385</c:v>
                </c:pt>
                <c:pt idx="5">
                  <c:v>5.1282051282051286</c:v>
                </c:pt>
                <c:pt idx="6">
                  <c:v>5.1282051282051286</c:v>
                </c:pt>
                <c:pt idx="7">
                  <c:v>17.948717948717949</c:v>
                </c:pt>
                <c:pt idx="8">
                  <c:v>12.820512820512821</c:v>
                </c:pt>
                <c:pt idx="9">
                  <c:v>15.384615384615385</c:v>
                </c:pt>
                <c:pt idx="10">
                  <c:v>17.948717948717949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CFA-4FC5-B0F3-F87F4CD8ABF5}"/>
            </c:ext>
          </c:extLst>
        </c:ser>
        <c:ser>
          <c:idx val="6"/>
          <c:order val="6"/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15%'!$T$28:$T$38</c:f>
              <c:numCache>
                <c:formatCode>General</c:formatCode>
                <c:ptCount val="11"/>
                <c:pt idx="0">
                  <c:v>41.025641025641029</c:v>
                </c:pt>
                <c:pt idx="1">
                  <c:v>48.717948717948715</c:v>
                </c:pt>
                <c:pt idx="2">
                  <c:v>33.333333333333336</c:v>
                </c:pt>
                <c:pt idx="3">
                  <c:v>28.205128205128204</c:v>
                </c:pt>
                <c:pt idx="4">
                  <c:v>15.384615384615385</c:v>
                </c:pt>
                <c:pt idx="5">
                  <c:v>5.1282051282051286</c:v>
                </c:pt>
                <c:pt idx="6">
                  <c:v>5.1282051282051286</c:v>
                </c:pt>
                <c:pt idx="7">
                  <c:v>17.948717948717949</c:v>
                </c:pt>
                <c:pt idx="8">
                  <c:v>12.820512820512821</c:v>
                </c:pt>
                <c:pt idx="9">
                  <c:v>15.384615384615385</c:v>
                </c:pt>
                <c:pt idx="10">
                  <c:v>17.948717948717949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CFA-4FC5-B0F3-F87F4CD8ABF5}"/>
            </c:ext>
          </c:extLst>
        </c:ser>
        <c:ser>
          <c:idx val="7"/>
          <c:order val="7"/>
          <c:spPr>
            <a:solidFill>
              <a:srgbClr val="00344C"/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15%'!$U$28:$U$38</c:f>
              <c:numCache>
                <c:formatCode>General</c:formatCode>
                <c:ptCount val="11"/>
                <c:pt idx="0">
                  <c:v>41.025641025641029</c:v>
                </c:pt>
                <c:pt idx="1">
                  <c:v>48.717948717948715</c:v>
                </c:pt>
                <c:pt idx="2">
                  <c:v>33.333333333333336</c:v>
                </c:pt>
                <c:pt idx="3">
                  <c:v>28.205128205128204</c:v>
                </c:pt>
                <c:pt idx="4">
                  <c:v>15.384615384615385</c:v>
                </c:pt>
                <c:pt idx="5">
                  <c:v>5.1282051282051286</c:v>
                </c:pt>
                <c:pt idx="6">
                  <c:v>5.1282051282051286</c:v>
                </c:pt>
                <c:pt idx="7">
                  <c:v>17.948717948717949</c:v>
                </c:pt>
                <c:pt idx="8">
                  <c:v>12.820512820512821</c:v>
                </c:pt>
                <c:pt idx="9">
                  <c:v>15.384615384615385</c:v>
                </c:pt>
                <c:pt idx="10">
                  <c:v>17.948717948717949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CFA-4FC5-B0F3-F87F4CD8ABF5}"/>
            </c:ext>
          </c:extLst>
        </c:ser>
        <c:ser>
          <c:idx val="8"/>
          <c:order val="8"/>
          <c:spPr>
            <a:solidFill>
              <a:srgbClr val="0071A4"/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15%'!$V$28:$V$38</c:f>
              <c:numCache>
                <c:formatCode>General</c:formatCode>
                <c:ptCount val="11"/>
                <c:pt idx="0">
                  <c:v>38.461538461538467</c:v>
                </c:pt>
                <c:pt idx="1">
                  <c:v>46.153846153846153</c:v>
                </c:pt>
                <c:pt idx="2">
                  <c:v>28.205128205128204</c:v>
                </c:pt>
                <c:pt idx="3">
                  <c:v>28.205128205128204</c:v>
                </c:pt>
                <c:pt idx="4">
                  <c:v>15.384615384615385</c:v>
                </c:pt>
                <c:pt idx="5">
                  <c:v>2.5641025641025643</c:v>
                </c:pt>
                <c:pt idx="6">
                  <c:v>2.5641025641025643</c:v>
                </c:pt>
                <c:pt idx="7">
                  <c:v>15.384615384615385</c:v>
                </c:pt>
                <c:pt idx="8">
                  <c:v>12.820512820512821</c:v>
                </c:pt>
                <c:pt idx="9">
                  <c:v>15.384615384615385</c:v>
                </c:pt>
                <c:pt idx="10">
                  <c:v>12.820512820512821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CFA-4FC5-B0F3-F87F4CD8ABF5}"/>
            </c:ext>
          </c:extLst>
        </c:ser>
        <c:ser>
          <c:idx val="9"/>
          <c:order val="9"/>
          <c:spPr>
            <a:solidFill>
              <a:srgbClr val="009FE3"/>
            </a:solidFill>
            <a:ln>
              <a:noFill/>
            </a:ln>
            <a:effectLst/>
          </c:spPr>
          <c:invertIfNegative val="0"/>
          <c:cat>
            <c:strRef>
              <c:f>'[Tornado plot TRAEs.xlsx]Tornado plot 15%'!$M$28:$M$38</c:f>
              <c:strCache>
                <c:ptCount val="11"/>
                <c:pt idx="0">
                  <c:v>Nausea</c:v>
                </c:pt>
                <c:pt idx="1">
                  <c:v>Diarrhea</c:v>
                </c:pt>
                <c:pt idx="2">
                  <c:v>Fatigue</c:v>
                </c:pt>
                <c:pt idx="3">
                  <c:v>Vomiting</c:v>
                </c:pt>
                <c:pt idx="4">
                  <c:v>Vision blurred</c:v>
                </c:pt>
                <c:pt idx="5">
                  <c:v>ALT increased</c:v>
                </c:pt>
                <c:pt idx="6">
                  <c:v>AST increased</c:v>
                </c:pt>
                <c:pt idx="7">
                  <c:v>Anemia</c:v>
                </c:pt>
                <c:pt idx="8">
                  <c:v>Constipation</c:v>
                </c:pt>
                <c:pt idx="9">
                  <c:v>Pruritus</c:v>
                </c:pt>
                <c:pt idx="10">
                  <c:v>Asthenia </c:v>
                </c:pt>
              </c:strCache>
            </c:strRef>
          </c:cat>
          <c:val>
            <c:numRef>
              <c:f>'[Tornado plot TRAEs.xlsx]Tornado plot 15%'!$W$28:$W$38</c:f>
              <c:numCache>
                <c:formatCode>General</c:formatCode>
                <c:ptCount val="11"/>
                <c:pt idx="0">
                  <c:v>12.820512820512821</c:v>
                </c:pt>
                <c:pt idx="1">
                  <c:v>23.076923076923077</c:v>
                </c:pt>
                <c:pt idx="2">
                  <c:v>12.820512820512821</c:v>
                </c:pt>
                <c:pt idx="3">
                  <c:v>23.076923076923077</c:v>
                </c:pt>
                <c:pt idx="4">
                  <c:v>15.384615384615385</c:v>
                </c:pt>
                <c:pt idx="5">
                  <c:v>2.5641025641025643</c:v>
                </c:pt>
                <c:pt idx="6">
                  <c:v>2.5641025641025643</c:v>
                </c:pt>
                <c:pt idx="7">
                  <c:v>7.6923076923076925</c:v>
                </c:pt>
                <c:pt idx="8">
                  <c:v>10.256410256410257</c:v>
                </c:pt>
                <c:pt idx="9">
                  <c:v>12.820512820512821</c:v>
                </c:pt>
                <c:pt idx="10">
                  <c:v>10.256410256410257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3CFA-4FC5-B0F3-F87F4CD8AB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"/>
        <c:overlap val="100"/>
        <c:axId val="275585472"/>
        <c:axId val="1199949536"/>
      </c:barChart>
      <c:catAx>
        <c:axId val="275585472"/>
        <c:scaling>
          <c:orientation val="maxMin"/>
        </c:scaling>
        <c:delete val="1"/>
        <c:axPos val="l"/>
        <c:numFmt formatCode="General" sourceLinked="1"/>
        <c:majorTickMark val="none"/>
        <c:minorTickMark val="none"/>
        <c:tickLblPos val="nextTo"/>
        <c:crossAx val="1199949536"/>
        <c:crosses val="autoZero"/>
        <c:auto val="1"/>
        <c:lblAlgn val="ctr"/>
        <c:lblOffset val="100"/>
        <c:noMultiLvlLbl val="0"/>
      </c:catAx>
      <c:valAx>
        <c:axId val="1199949536"/>
        <c:scaling>
          <c:orientation val="minMax"/>
          <c:min val="-60"/>
        </c:scaling>
        <c:delete val="1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75585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377B6-5B56-4CDB-A546-0EBC124BF32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AE50E-1C18-4A25-8381-42BED8C33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842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0250" y="1143000"/>
            <a:ext cx="5397500" cy="30368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NCCN Clin Info MH 3/28/23: this repeats slides 10, 18, 51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451F7-52E1-C340-B8D2-735D431758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215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0250" y="1143000"/>
            <a:ext cx="5397500" cy="30368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BF1FA-8E36-6346-9913-A15D9223FC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29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30250" y="1143000"/>
            <a:ext cx="5397500" cy="30368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NCCN Clin Info MH 3/28/23: this repeats slides 10, 18, 51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0451F7-52E1-C340-B8D2-735D4317589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76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0451F7-52E1-C340-B8D2-735D431758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8528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05E46-E579-B3B4-0DE6-6D4275B594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CC20F6-1511-1944-F5FE-21C6DA61E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E4CA7-2A88-B5BB-7372-9D24067D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5C6FB-8C5F-07F3-182C-FA5996E4F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12A8D-3027-25E5-4DF9-CCB4DDD84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36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79225-89A5-F996-904C-D2F299A1F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2B6F6-00D3-0DAD-3741-8A18DF0750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05B1E-5410-BDF1-DE36-2A1F5A0EE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9216F-3B95-AA98-C3C5-CDEA38AF5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22394-DACF-862D-4B8F-91F2FC809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837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91E735-FAF7-75B6-7845-5BD1C55A43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7160D-B253-259D-536F-EC3632C88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CB2DA-4177-74D4-338A-7B8FB5C43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4F98D-5518-FED7-5A2C-D0FEE6285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A4D9-365B-FBCC-72AD-66F87A316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72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0755A1-263A-3047-860B-B811081C9C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23A240F-EAFE-E84F-B44C-6D7A08E0E40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note Placeholder">
            <a:extLst>
              <a:ext uri="{FF2B5EF4-FFF2-40B4-BE49-F238E27FC236}">
                <a16:creationId xmlns:a16="http://schemas.microsoft.com/office/drawing/2014/main" id="{5157959E-651B-B14F-BA5B-24DA1DB0858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2064" y="6126480"/>
            <a:ext cx="4434840" cy="245223"/>
          </a:xfrm>
        </p:spPr>
        <p:txBody>
          <a:bodyPr anchor="b"/>
          <a:lstStyle>
            <a:lvl1pPr marL="0" indent="0">
              <a:spcAft>
                <a:spcPts val="0"/>
              </a:spcAft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a footnote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/>
          <a:p>
            <a:r>
              <a:rPr lang="en-US"/>
              <a:t>Slide title; Arial 32pt bold, sentence case. This layout accommodates a title that extends downward to a 2nd line.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/>
              <a:t>Click to type text. To activate sub-level formatting, place cursor at beginning of text/line and hit tab or shift tab. Click icon for chart or table.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652725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0755A1-263A-3047-860B-B811081C9C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23A240F-EAFE-E84F-B44C-6D7A08E0E40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note Placeholder">
            <a:extLst>
              <a:ext uri="{FF2B5EF4-FFF2-40B4-BE49-F238E27FC236}">
                <a16:creationId xmlns:a16="http://schemas.microsoft.com/office/drawing/2014/main" id="{5157959E-651B-B14F-BA5B-24DA1DB0858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2064" y="6126480"/>
            <a:ext cx="4434840" cy="245223"/>
          </a:xfrm>
        </p:spPr>
        <p:txBody>
          <a:bodyPr anchor="b"/>
          <a:lstStyle>
            <a:lvl1pPr marL="0" indent="0">
              <a:spcAft>
                <a:spcPts val="0"/>
              </a:spcAft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a footnote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/>
          <a:p>
            <a:r>
              <a:rPr lang="en-US"/>
              <a:t>Slide title; Arial 32pt bold, sentence case. This layout accommodates a title that extends downward to a 2nd line.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/>
              <a:t>Click to type text. To activate sub-level formatting, place cursor at beginning of text/line and hit tab or shift tab. Click icon for chart or table.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4077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0755A1-263A-3047-860B-B811081C9C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23A240F-EAFE-E84F-B44C-6D7A08E0E40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note Placeholder">
            <a:extLst>
              <a:ext uri="{FF2B5EF4-FFF2-40B4-BE49-F238E27FC236}">
                <a16:creationId xmlns:a16="http://schemas.microsoft.com/office/drawing/2014/main" id="{5157959E-651B-B14F-BA5B-24DA1DB0858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2064" y="6126480"/>
            <a:ext cx="4434840" cy="245223"/>
          </a:xfrm>
        </p:spPr>
        <p:txBody>
          <a:bodyPr anchor="b"/>
          <a:lstStyle>
            <a:lvl1pPr marL="0" indent="0">
              <a:spcAft>
                <a:spcPts val="0"/>
              </a:spcAft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a footnote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/>
          <a:p>
            <a:r>
              <a:rPr lang="en-US"/>
              <a:t>Slide title; Arial 32pt bold, sentence case. This layout accommodates a title that extends downward to a 2nd line.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/>
              <a:t>Click to type text. To activate sub-level formatting, place cursor at beginning of text/line and hit tab or shift tab. Click icon for chart or table.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781631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0755A1-263A-3047-860B-B811081C9C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23A240F-EAFE-E84F-B44C-6D7A08E0E40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note Placeholder">
            <a:extLst>
              <a:ext uri="{FF2B5EF4-FFF2-40B4-BE49-F238E27FC236}">
                <a16:creationId xmlns:a16="http://schemas.microsoft.com/office/drawing/2014/main" id="{5157959E-651B-B14F-BA5B-24DA1DB0858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12064" y="6126480"/>
            <a:ext cx="4434840" cy="245223"/>
          </a:xfrm>
        </p:spPr>
        <p:txBody>
          <a:bodyPr anchor="b"/>
          <a:lstStyle>
            <a:lvl1pPr marL="0" indent="0">
              <a:spcAft>
                <a:spcPts val="0"/>
              </a:spcAft>
              <a:buNone/>
              <a:defRPr sz="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a footnote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vert="horz"/>
          <a:lstStyle/>
          <a:p>
            <a:r>
              <a:rPr lang="en-US"/>
              <a:t>Slide title; Arial 32pt bold, sentence case. This layout accommodates a title that extends downward to a 2nd line.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/>
              <a:t>Click to type text. To activate sub-level formatting, place cursor at beginning of text/line and hit tab or shift tab. Click icon for chart or table.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9463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EE4FD-BED1-1C1E-E84F-586F0CB55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1B1C21-650D-6774-44FB-72D958B48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B719E-839C-3A50-A708-AC7D217FE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845EF-61F0-03F2-720C-C32F0F936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8E5D0-0165-DCE3-15EE-CF3F20F7F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912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488EB-9AFB-7824-6467-AB672FE2A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D6FD4-4800-AAD3-A858-E7962AF30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1CF97-F315-1BCA-59BF-D32194E49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E26FD-C933-F166-8CE4-08DDA05CB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3C0205-1C24-EE75-3C00-04FBD7134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76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CC6F4-7E1F-5CA4-490F-A3B02102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D7CB8-78E7-A908-A580-79CA6E17E8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0C453-8528-1566-6DB0-ECDCDEF9A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78D15-D84E-9236-EADA-03B32AC67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32D77-B6B8-F482-EFED-424889DD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B8C70-9EBC-1FD6-9599-46A038C66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327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E019A-DF53-612C-1399-2F5B1AAA4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AC1B7-3859-FFA9-52F2-86DEB9374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D3DD4-3D14-0181-D8EE-DB39A8AA5D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BF6A67-F14E-1A15-FF00-8FBEAF5715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707277-DCC0-7C6B-7AEE-CF57D3DFCF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485312-EFC1-EA87-60F9-3630E74EE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7D8DD7-5B85-9FB3-1584-990B3544B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195A87-B65C-7B63-3FFC-4E8E8613A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72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3DEC1-F9B7-2110-D21C-0CD838C97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64CD95-CFFF-D69B-D3C9-DFC5B37EF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4CCE88-C8CB-C1D1-CC57-3FBE6BB47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DA795C-9A22-4789-96FD-477F3FDD1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16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A725C7-59AF-7F66-8B28-0756F588E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A09DA-919D-52E1-3C82-4B8F6CE36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F00C5-D236-62E3-9A19-8EC57957D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9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39D21-CC50-0D0F-9711-8623BBAD6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5C160-3212-E8D9-2C20-9C2533079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BA39E9-BD89-2868-D360-7F8CBCB5A3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0A54C-0E6C-AED3-3C33-C8A2A5228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2CC7F3-CA90-7634-0173-4DA3DECCC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517755-18BA-5133-031C-DF86D4B09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58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A8EAB-FFC5-BC2E-75DF-4FB2570B4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CD3D88-63C0-4F3C-861F-BDBE718062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4623A8-F494-D696-FBBA-27A05F931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6CF4AC-B353-14F5-7481-02C684260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EABC9-6AD8-D0B7-9FF9-9B132F119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387041-BC30-F8B1-99F5-658B83A83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842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905096-D504-3F0F-E5E9-B66FA19AF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B03836-58ED-2020-058D-B19884CA4C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45853-881B-E1CC-B42F-5E19188814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6E7270-AC90-4828-830F-67233070FE2F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2671A-F02E-5F78-CCA3-5FDC399CEF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ABCC0-2572-1CE4-4899-DAD20586AE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E87F3A-9ECA-4927-8178-2BEB5562D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558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4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1E3076-0E8A-917C-2560-B9DCFB2852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Matchmaking - Finding the Right Drug for Actionable Alteration-Positive NSCLC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ED81D3A-9696-93C7-8D24-44180C93A5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Gregory Riely</a:t>
            </a:r>
          </a:p>
          <a:p>
            <a:endParaRPr lang="en-US" dirty="0"/>
          </a:p>
          <a:p>
            <a:r>
              <a:rPr lang="en-US" dirty="0"/>
              <a:t>Ning Zhao and Ge Li Endowed Chair for Lung Cancer Research</a:t>
            </a:r>
          </a:p>
          <a:p>
            <a:r>
              <a:rPr lang="en-US" dirty="0"/>
              <a:t>Memorial Sloan Kettering Cancer Center</a:t>
            </a:r>
          </a:p>
        </p:txBody>
      </p:sp>
    </p:spTree>
    <p:extLst>
      <p:ext uri="{BB962C8B-B14F-4D97-AF65-F5344CB8AC3E}">
        <p14:creationId xmlns:p14="http://schemas.microsoft.com/office/powerpoint/2010/main" val="1136304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70799-854E-9B98-0EFA-4DAC64530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066" y="211337"/>
            <a:ext cx="11394276" cy="775597"/>
          </a:xfrm>
        </p:spPr>
        <p:txBody>
          <a:bodyPr>
            <a:noAutofit/>
          </a:bodyPr>
          <a:lstStyle/>
          <a:p>
            <a:r>
              <a:rPr lang="en-US" sz="2800" b="1" dirty="0"/>
              <a:t>Front-line treatment with ICI+/-chemotherapy may be as/more effective than targeted therapy, (less true in never smokers, PD-L1 negative) 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C4B171-241B-AE6B-B1D4-6B483314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71932" y="6356352"/>
            <a:ext cx="4885376" cy="365125"/>
          </a:xfrm>
        </p:spPr>
        <p:txBody>
          <a:bodyPr/>
          <a:lstStyle/>
          <a:p>
            <a:r>
              <a:rPr lang="en-US" dirty="0"/>
              <a:t>Di Federico, Wang, Chen et al, Lancet </a:t>
            </a:r>
            <a:r>
              <a:rPr lang="en-US" dirty="0" err="1"/>
              <a:t>Onc</a:t>
            </a:r>
            <a:r>
              <a:rPr lang="en-US" dirty="0"/>
              <a:t> 2025</a:t>
            </a:r>
          </a:p>
        </p:txBody>
      </p:sp>
      <p:pic>
        <p:nvPicPr>
          <p:cNvPr id="8" name="Picture 7" descr="A graph of cancer patients&#10;&#10;AI-generated content may be incorrect.">
            <a:extLst>
              <a:ext uri="{FF2B5EF4-FFF2-40B4-BE49-F238E27FC236}">
                <a16:creationId xmlns:a16="http://schemas.microsoft.com/office/drawing/2014/main" id="{7C564463-D794-600E-10E1-E63F37753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06886"/>
            <a:ext cx="5277203" cy="4926849"/>
          </a:xfrm>
          <a:prstGeom prst="rect">
            <a:avLst/>
          </a:prstGeom>
        </p:spPr>
      </p:pic>
      <p:pic>
        <p:nvPicPr>
          <p:cNvPr id="12" name="Picture 11" descr="A graph of a patient's survival&#10;&#10;AI-generated content may be incorrect.">
            <a:extLst>
              <a:ext uri="{FF2B5EF4-FFF2-40B4-BE49-F238E27FC236}">
                <a16:creationId xmlns:a16="http://schemas.microsoft.com/office/drawing/2014/main" id="{A8AFAA98-436C-B8D5-CCAC-526937028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2467" y="1506071"/>
            <a:ext cx="5723755" cy="460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980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590" y="576206"/>
            <a:ext cx="11582400" cy="607760"/>
          </a:xfrm>
        </p:spPr>
        <p:txBody>
          <a:bodyPr>
            <a:noAutofit/>
          </a:bodyPr>
          <a:lstStyle/>
          <a:p>
            <a:r>
              <a:rPr lang="en-US" sz="3600" dirty="0"/>
              <a:t>MET exon 14 mutations occur in a small proportion of patients with NSCLC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96B0CD6-1DDA-48F2-9DE3-4E2EDECC63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8" b="4968"/>
          <a:stretch/>
        </p:blipFill>
        <p:spPr bwMode="auto">
          <a:xfrm>
            <a:off x="1345362" y="1709292"/>
            <a:ext cx="8133598" cy="44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8206D9-F1EA-4270-AFC9-0EBEF48C98E0}"/>
              </a:ext>
            </a:extLst>
          </p:cNvPr>
          <p:cNvSpPr txBox="1"/>
          <p:nvPr/>
        </p:nvSpPr>
        <p:spPr>
          <a:xfrm>
            <a:off x="2205401" y="6440295"/>
            <a:ext cx="830067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133">
                <a:solidFill>
                  <a:srgbClr val="272524"/>
                </a:solidFill>
              </a:rPr>
              <a:t>AACR GENIE BPC lung, Data available at https://genie.cbioportal.org/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80D4BFC-9325-9D49-7C35-97CFB7715667}"/>
              </a:ext>
            </a:extLst>
          </p:cNvPr>
          <p:cNvCxnSpPr/>
          <p:nvPr/>
        </p:nvCxnSpPr>
        <p:spPr>
          <a:xfrm flipH="1">
            <a:off x="9153260" y="4736022"/>
            <a:ext cx="1102290" cy="8768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883CA80-BAA1-57A4-9FBE-4B5DB2C1A677}"/>
              </a:ext>
            </a:extLst>
          </p:cNvPr>
          <p:cNvSpPr txBox="1"/>
          <p:nvPr/>
        </p:nvSpPr>
        <p:spPr>
          <a:xfrm>
            <a:off x="2511069" y="1328957"/>
            <a:ext cx="52766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/>
              <a:t>Lung cancer molecular subtypes with FDA-approved agents</a:t>
            </a:r>
          </a:p>
        </p:txBody>
      </p:sp>
    </p:spTree>
    <p:extLst>
      <p:ext uri="{BB962C8B-B14F-4D97-AF65-F5344CB8AC3E}">
        <p14:creationId xmlns:p14="http://schemas.microsoft.com/office/powerpoint/2010/main" val="2940217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7936"/>
            <a:ext cx="10515600" cy="1325563"/>
          </a:xfrm>
        </p:spPr>
        <p:txBody>
          <a:bodyPr/>
          <a:lstStyle/>
          <a:p>
            <a:r>
              <a:rPr lang="en-US" dirty="0"/>
              <a:t>MET Exon 14 Alterations in NSCLC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69702" y="1768584"/>
            <a:ext cx="7354219" cy="4204834"/>
            <a:chOff x="950705" y="1714714"/>
            <a:chExt cx="4232873" cy="156791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/>
            <a:srcRect l="1933" t="48139" r="2689" b="10533"/>
            <a:stretch/>
          </p:blipFill>
          <p:spPr>
            <a:xfrm>
              <a:off x="950705" y="1714714"/>
              <a:ext cx="4232873" cy="1567918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950705" y="1736070"/>
              <a:ext cx="198062" cy="97047"/>
            </a:xfrm>
            <a:prstGeom prst="rect">
              <a:avLst/>
            </a:prstGeom>
            <a:solidFill>
              <a:srgbClr val="EDE1D5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defTabSz="914377" hangingPunct="0"/>
              <a:endParaRPr lang="en-US" sz="1200">
                <a:solidFill>
                  <a:srgbClr val="000000"/>
                </a:solidFill>
                <a:latin typeface="+mj-lt"/>
                <a:ea typeface="+mj-ea"/>
                <a:cs typeface="+mj-cs"/>
                <a:sym typeface="Helvetica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AC0FA7-0376-6FFC-7D36-78719A1DD08B}"/>
              </a:ext>
            </a:extLst>
          </p:cNvPr>
          <p:cNvSpPr txBox="1"/>
          <p:nvPr/>
        </p:nvSpPr>
        <p:spPr>
          <a:xfrm>
            <a:off x="7812859" y="2711278"/>
            <a:ext cx="37165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Happen in 4-5% of patients with NSCLC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More likely in elderly patients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400" dirty="0"/>
              <a:t>Some association with </a:t>
            </a:r>
            <a:r>
              <a:rPr lang="en-US" sz="2400" dirty="0" err="1"/>
              <a:t>sarcomatoid</a:t>
            </a:r>
            <a:r>
              <a:rPr lang="en-US" sz="2400" dirty="0"/>
              <a:t> histology</a:t>
            </a:r>
          </a:p>
        </p:txBody>
      </p:sp>
    </p:spTree>
    <p:extLst>
      <p:ext uri="{BB962C8B-B14F-4D97-AF65-F5344CB8AC3E}">
        <p14:creationId xmlns:p14="http://schemas.microsoft.com/office/powerpoint/2010/main" val="690636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BE209-65E8-A5E7-DA59-715AC8241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365126"/>
            <a:ext cx="10782300" cy="127793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There are two FDA-approved agents for targeting MET exon 14 positive NSCLC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CAC9284-1752-A61B-E7D4-7886990902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570281"/>
              </p:ext>
            </p:extLst>
          </p:nvPr>
        </p:nvGraphicFramePr>
        <p:xfrm>
          <a:off x="385764" y="2148840"/>
          <a:ext cx="11215684" cy="2804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71824">
                  <a:extLst>
                    <a:ext uri="{9D8B030D-6E8A-4147-A177-3AD203B41FA5}">
                      <a16:colId xmlns:a16="http://schemas.microsoft.com/office/drawing/2014/main" val="1092291010"/>
                    </a:ext>
                  </a:extLst>
                </a:gridCol>
                <a:gridCol w="2010965">
                  <a:extLst>
                    <a:ext uri="{9D8B030D-6E8A-4147-A177-3AD203B41FA5}">
                      <a16:colId xmlns:a16="http://schemas.microsoft.com/office/drawing/2014/main" val="3516051123"/>
                    </a:ext>
                  </a:extLst>
                </a:gridCol>
                <a:gridCol w="2010965">
                  <a:extLst>
                    <a:ext uri="{9D8B030D-6E8A-4147-A177-3AD203B41FA5}">
                      <a16:colId xmlns:a16="http://schemas.microsoft.com/office/drawing/2014/main" val="4257354050"/>
                    </a:ext>
                  </a:extLst>
                </a:gridCol>
                <a:gridCol w="2010965">
                  <a:extLst>
                    <a:ext uri="{9D8B030D-6E8A-4147-A177-3AD203B41FA5}">
                      <a16:colId xmlns:a16="http://schemas.microsoft.com/office/drawing/2014/main" val="2661272826"/>
                    </a:ext>
                  </a:extLst>
                </a:gridCol>
                <a:gridCol w="2010965">
                  <a:extLst>
                    <a:ext uri="{9D8B030D-6E8A-4147-A177-3AD203B41FA5}">
                      <a16:colId xmlns:a16="http://schemas.microsoft.com/office/drawing/2014/main" val="3772389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4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4000" b="1" dirty="0">
                          <a:solidFill>
                            <a:schemeClr val="bg1"/>
                          </a:solidFill>
                        </a:rPr>
                        <a:t>First Line</a:t>
                      </a:r>
                    </a:p>
                  </a:txBody>
                  <a:tcPr anchor="ctr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4000" b="1" dirty="0">
                          <a:solidFill>
                            <a:schemeClr val="bg1"/>
                          </a:solidFill>
                        </a:rPr>
                        <a:t>Second Line</a:t>
                      </a:r>
                    </a:p>
                  </a:txBody>
                  <a:tcPr anchor="ctr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550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4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>
                          <a:solidFill>
                            <a:schemeClr val="bg1"/>
                          </a:solidFill>
                        </a:rPr>
                        <a:t>RR</a:t>
                      </a:r>
                    </a:p>
                  </a:txBody>
                  <a:tcPr anchor="ctr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 err="1">
                          <a:solidFill>
                            <a:schemeClr val="bg1"/>
                          </a:solidFill>
                        </a:rPr>
                        <a:t>mPFS</a:t>
                      </a:r>
                      <a:endParaRPr lang="en-US" sz="4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>
                          <a:solidFill>
                            <a:schemeClr val="bg1"/>
                          </a:solidFill>
                        </a:rPr>
                        <a:t>RR</a:t>
                      </a:r>
                    </a:p>
                  </a:txBody>
                  <a:tcPr anchor="ctr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 err="1">
                          <a:solidFill>
                            <a:schemeClr val="bg1"/>
                          </a:solidFill>
                        </a:rPr>
                        <a:t>mPFS</a:t>
                      </a:r>
                      <a:endParaRPr lang="en-US" sz="4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tx2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430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b="1" dirty="0" err="1"/>
                        <a:t>Capmatinib</a:t>
                      </a:r>
                      <a:endParaRPr lang="en-US" sz="4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68%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12.5 </a:t>
                      </a:r>
                      <a:r>
                        <a:rPr lang="en-US" sz="4000" dirty="0" err="1"/>
                        <a:t>mo</a:t>
                      </a:r>
                      <a:endParaRPr 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44%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6 </a:t>
                      </a:r>
                      <a:r>
                        <a:rPr lang="en-US" sz="4000" dirty="0" err="1"/>
                        <a:t>mo</a:t>
                      </a:r>
                      <a:endParaRPr lang="en-US" sz="4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530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4000" b="1" dirty="0" err="1"/>
                        <a:t>Tepotinib</a:t>
                      </a:r>
                      <a:endParaRPr lang="en-US" sz="4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57%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12.6 </a:t>
                      </a:r>
                      <a:r>
                        <a:rPr lang="en-US" sz="4000" dirty="0" err="1"/>
                        <a:t>mo</a:t>
                      </a:r>
                      <a:endParaRPr lang="en-US" sz="4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45%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dirty="0"/>
                        <a:t>11 </a:t>
                      </a:r>
                      <a:r>
                        <a:rPr lang="en-US" sz="4000" dirty="0" err="1"/>
                        <a:t>mo</a:t>
                      </a:r>
                      <a:endParaRPr lang="en-US" sz="4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243237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76039BE-CFA3-0B60-4835-33415234DA01}"/>
              </a:ext>
            </a:extLst>
          </p:cNvPr>
          <p:cNvSpPr txBox="1"/>
          <p:nvPr/>
        </p:nvSpPr>
        <p:spPr>
          <a:xfrm>
            <a:off x="5253038" y="6123542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 err="1"/>
              <a:t>Mazieres</a:t>
            </a:r>
            <a:r>
              <a:rPr lang="en-US" dirty="0"/>
              <a:t> et al, JAMA ONC 2023; Wolf et al, Lancet </a:t>
            </a:r>
            <a:r>
              <a:rPr lang="en-US" dirty="0" err="1"/>
              <a:t>Onc</a:t>
            </a:r>
            <a:r>
              <a:rPr lang="en-US" dirty="0"/>
              <a:t> 2024</a:t>
            </a:r>
          </a:p>
        </p:txBody>
      </p:sp>
    </p:spTree>
    <p:extLst>
      <p:ext uri="{BB962C8B-B14F-4D97-AF65-F5344CB8AC3E}">
        <p14:creationId xmlns:p14="http://schemas.microsoft.com/office/powerpoint/2010/main" val="2695375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CA3E4-9248-734A-74EF-C69AF3BDF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04" y="282715"/>
            <a:ext cx="11642419" cy="886397"/>
          </a:xfrm>
        </p:spPr>
        <p:txBody>
          <a:bodyPr>
            <a:normAutofit fontScale="90000"/>
          </a:bodyPr>
          <a:lstStyle/>
          <a:p>
            <a:r>
              <a:rPr lang="en-US" dirty="0"/>
              <a:t>Amivantamab also has some efficacy in patients with MET exon 14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8C2D6B-1A7C-9529-B992-E1322A712242}"/>
              </a:ext>
            </a:extLst>
          </p:cNvPr>
          <p:cNvSpPr txBox="1"/>
          <p:nvPr/>
        </p:nvSpPr>
        <p:spPr>
          <a:xfrm>
            <a:off x="9581623" y="6205953"/>
            <a:ext cx="2284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Krebs et al, JTO 2025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409DA2-51F5-991D-34E9-D76BEABFA8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7826"/>
          <a:stretch/>
        </p:blipFill>
        <p:spPr>
          <a:xfrm>
            <a:off x="223804" y="1371600"/>
            <a:ext cx="8862046" cy="35780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345721D-3F3A-F0DE-61A5-EE9215AAA8FD}"/>
              </a:ext>
            </a:extLst>
          </p:cNvPr>
          <p:cNvSpPr txBox="1"/>
          <p:nvPr/>
        </p:nvSpPr>
        <p:spPr>
          <a:xfrm>
            <a:off x="9312276" y="1867981"/>
            <a:ext cx="265592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u="sng" dirty="0"/>
              <a:t>Treatment Naïve </a:t>
            </a:r>
          </a:p>
          <a:p>
            <a:pPr algn="l"/>
            <a:r>
              <a:rPr lang="en-US" dirty="0"/>
              <a:t>Overall RR – 50%</a:t>
            </a:r>
          </a:p>
          <a:p>
            <a:pPr algn="l"/>
            <a:r>
              <a:rPr lang="en-US" dirty="0" err="1"/>
              <a:t>mDOR</a:t>
            </a:r>
            <a:r>
              <a:rPr lang="en-US" dirty="0"/>
              <a:t> – 3.2 </a:t>
            </a:r>
            <a:r>
              <a:rPr lang="en-US" dirty="0" err="1"/>
              <a:t>mo</a:t>
            </a:r>
            <a:endParaRPr lang="en-US" dirty="0"/>
          </a:p>
          <a:p>
            <a:pPr algn="l"/>
            <a:r>
              <a:rPr lang="en-US" dirty="0" err="1"/>
              <a:t>mPFS</a:t>
            </a:r>
            <a:r>
              <a:rPr lang="en-US" dirty="0"/>
              <a:t> – 5 </a:t>
            </a:r>
            <a:r>
              <a:rPr lang="en-US" dirty="0" err="1"/>
              <a:t>mo</a:t>
            </a:r>
            <a:endParaRPr lang="en-US" dirty="0"/>
          </a:p>
          <a:p>
            <a:pPr algn="l"/>
            <a:endParaRPr lang="en-US" dirty="0"/>
          </a:p>
          <a:p>
            <a:pPr algn="l"/>
            <a:endParaRPr lang="en-US" dirty="0"/>
          </a:p>
          <a:p>
            <a:pPr algn="l"/>
            <a:r>
              <a:rPr lang="en-US" dirty="0"/>
              <a:t>Note:</a:t>
            </a:r>
          </a:p>
          <a:p>
            <a:pPr algn="l"/>
            <a:r>
              <a:rPr lang="en-US" dirty="0"/>
              <a:t>RR after prior MET – 19%</a:t>
            </a:r>
          </a:p>
          <a:p>
            <a:pPr algn="l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C42545D-62C4-8250-84E6-D6737363A004}"/>
              </a:ext>
            </a:extLst>
          </p:cNvPr>
          <p:cNvGrpSpPr/>
          <p:nvPr/>
        </p:nvGrpSpPr>
        <p:grpSpPr>
          <a:xfrm>
            <a:off x="358050" y="4997010"/>
            <a:ext cx="1602889" cy="1604409"/>
            <a:chOff x="5282005" y="5117068"/>
            <a:chExt cx="1602889" cy="1604409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B5759A5-9277-4152-EF4C-DEEFB481DD8C}"/>
                </a:ext>
              </a:extLst>
            </p:cNvPr>
            <p:cNvCxnSpPr>
              <a:cxnSpLocks/>
            </p:cNvCxnSpPr>
            <p:nvPr/>
          </p:nvCxnSpPr>
          <p:spPr>
            <a:xfrm>
              <a:off x="5572461" y="5464885"/>
              <a:ext cx="464373" cy="4733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59C6CD6-B9AE-5D23-84CB-2B71CEC68256}"/>
                </a:ext>
              </a:extLst>
            </p:cNvPr>
            <p:cNvCxnSpPr/>
            <p:nvPr/>
          </p:nvCxnSpPr>
          <p:spPr>
            <a:xfrm>
              <a:off x="5722283" y="5464885"/>
              <a:ext cx="322730" cy="3442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CD74FB2-7DE7-B131-00C4-094BD8891D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6834" y="5466677"/>
              <a:ext cx="322730" cy="3442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34A8283-4053-5A6D-1EA0-85C9ED17DA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6834" y="5466677"/>
              <a:ext cx="472552" cy="47154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A06649D-757A-D730-2C71-9FC5DD308A59}"/>
                </a:ext>
              </a:extLst>
            </p:cNvPr>
            <p:cNvCxnSpPr>
              <a:cxnSpLocks/>
            </p:cNvCxnSpPr>
            <p:nvPr/>
          </p:nvCxnSpPr>
          <p:spPr>
            <a:xfrm>
              <a:off x="5972062" y="5938221"/>
              <a:ext cx="0" cy="6006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E0A039A-438A-EBE0-4038-B7BA5488FFEF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5938220"/>
              <a:ext cx="0" cy="6006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D156635-C86E-6038-9553-2BF83710B67D}"/>
                </a:ext>
              </a:extLst>
            </p:cNvPr>
            <p:cNvSpPr txBox="1"/>
            <p:nvPr/>
          </p:nvSpPr>
          <p:spPr>
            <a:xfrm>
              <a:off x="6182062" y="5127826"/>
              <a:ext cx="61106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/>
                <a:t>MET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A4EF7C2-3645-D172-8A8C-A02500343FDB}"/>
                </a:ext>
              </a:extLst>
            </p:cNvPr>
            <p:cNvSpPr txBox="1"/>
            <p:nvPr/>
          </p:nvSpPr>
          <p:spPr>
            <a:xfrm>
              <a:off x="5361565" y="5117068"/>
              <a:ext cx="71846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pPr algn="l"/>
              <a:r>
                <a:rPr lang="en-US" dirty="0"/>
                <a:t>EGFR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896367A-EFF7-5ECE-9473-FB4629140496}"/>
                </a:ext>
              </a:extLst>
            </p:cNvPr>
            <p:cNvSpPr/>
            <p:nvPr/>
          </p:nvSpPr>
          <p:spPr>
            <a:xfrm>
              <a:off x="5282005" y="5127826"/>
              <a:ext cx="1602889" cy="159365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36000" bIns="36000"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2989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5686D-502E-F189-0858-31669B137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7" y="725914"/>
            <a:ext cx="11394276" cy="443198"/>
          </a:xfrm>
        </p:spPr>
        <p:txBody>
          <a:bodyPr>
            <a:normAutofit fontScale="90000"/>
          </a:bodyPr>
          <a:lstStyle/>
          <a:p>
            <a:r>
              <a:rPr lang="en-US" dirty="0"/>
              <a:t>For patients with metastatic MET exon 14 alterations, standard initial therapy is with a MET inhibitor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B68503-122E-6AF4-52CD-4DCE09553C49}"/>
              </a:ext>
            </a:extLst>
          </p:cNvPr>
          <p:cNvSpPr txBox="1"/>
          <p:nvPr/>
        </p:nvSpPr>
        <p:spPr>
          <a:xfrm>
            <a:off x="6169085" y="2520571"/>
            <a:ext cx="2258861" cy="584775"/>
          </a:xfrm>
          <a:prstGeom prst="rect">
            <a:avLst/>
          </a:prstGeom>
          <a:solidFill>
            <a:srgbClr val="F88D2A"/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solidFill>
                  <a:schemeClr val="bg1"/>
                </a:solidFill>
              </a:rPr>
              <a:t>Tepotinib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27D561-A0C9-B233-365D-B7D76DFEE168}"/>
              </a:ext>
            </a:extLst>
          </p:cNvPr>
          <p:cNvSpPr txBox="1"/>
          <p:nvPr/>
        </p:nvSpPr>
        <p:spPr>
          <a:xfrm>
            <a:off x="2247194" y="2520571"/>
            <a:ext cx="2273474" cy="584775"/>
          </a:xfrm>
          <a:prstGeom prst="rect">
            <a:avLst/>
          </a:prstGeom>
          <a:solidFill>
            <a:srgbClr val="F88D2A"/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3200" dirty="0" err="1">
                <a:solidFill>
                  <a:schemeClr val="bg1"/>
                </a:solidFill>
              </a:rPr>
              <a:t>Capmatinib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552D2D-E73C-799F-F648-F251D2E64C58}"/>
              </a:ext>
            </a:extLst>
          </p:cNvPr>
          <p:cNvSpPr txBox="1"/>
          <p:nvPr/>
        </p:nvSpPr>
        <p:spPr>
          <a:xfrm>
            <a:off x="5029726" y="2587084"/>
            <a:ext cx="630301" cy="5232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2800" dirty="0"/>
              <a:t>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558982-30AB-3301-024A-58A73AE1C84B}"/>
              </a:ext>
            </a:extLst>
          </p:cNvPr>
          <p:cNvSpPr txBox="1"/>
          <p:nvPr/>
        </p:nvSpPr>
        <p:spPr>
          <a:xfrm>
            <a:off x="2016691" y="5046304"/>
            <a:ext cx="80290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/>
              <a:t>Note: no randomized data comparing these targeted therapies to each other or with chemotherapy or chemotherapy/immunotherapy</a:t>
            </a:r>
          </a:p>
        </p:txBody>
      </p:sp>
    </p:spTree>
    <p:extLst>
      <p:ext uri="{BB962C8B-B14F-4D97-AF65-F5344CB8AC3E}">
        <p14:creationId xmlns:p14="http://schemas.microsoft.com/office/powerpoint/2010/main" val="365778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E6804-8485-C843-B964-FF392E282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KRAS mutant NSCLC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4FE86-758D-1049-BEB6-01096A429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1975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~25% of Patients with NSCLC have KRAS mutations</a:t>
            </a:r>
          </a:p>
          <a:p>
            <a:endParaRPr lang="en-US" sz="2400" dirty="0"/>
          </a:p>
          <a:p>
            <a:r>
              <a:rPr lang="en-US" sz="2400" dirty="0"/>
              <a:t>The most common KRAS mutation in NSCLC is G12C</a:t>
            </a:r>
          </a:p>
          <a:p>
            <a:endParaRPr lang="en-US" sz="2400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58D9728-DA8D-474B-B4FB-99AF1C9B2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24143" y="1725639"/>
            <a:ext cx="6039685" cy="48585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1765ED-DE47-4664-9C1E-F9C4CE02B7BA}"/>
              </a:ext>
            </a:extLst>
          </p:cNvPr>
          <p:cNvSpPr txBox="1"/>
          <p:nvPr/>
        </p:nvSpPr>
        <p:spPr>
          <a:xfrm>
            <a:off x="8458200" y="6399564"/>
            <a:ext cx="2574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masis MT Pro Medium" panose="02040604050005020304" pitchFamily="18" charset="0"/>
              </a:rPr>
              <a:t>Arbour et al, CCR 2017</a:t>
            </a:r>
          </a:p>
        </p:txBody>
      </p:sp>
    </p:spTree>
    <p:extLst>
      <p:ext uri="{BB962C8B-B14F-4D97-AF65-F5344CB8AC3E}">
        <p14:creationId xmlns:p14="http://schemas.microsoft.com/office/powerpoint/2010/main" val="789135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Screenshot 2015-11-16 18.13.37.png">
            <a:extLst>
              <a:ext uri="{FF2B5EF4-FFF2-40B4-BE49-F238E27FC236}">
                <a16:creationId xmlns:a16="http://schemas.microsoft.com/office/drawing/2014/main" id="{EF603FE6-B194-CC47-86EF-DF6E2B4DF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3697" y="2411413"/>
            <a:ext cx="8605838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 descr="Screenshot 2015-11-16 18.09.59.png">
            <a:extLst>
              <a:ext uri="{FF2B5EF4-FFF2-40B4-BE49-F238E27FC236}">
                <a16:creationId xmlns:a16="http://schemas.microsoft.com/office/drawing/2014/main" id="{B0DB2BBC-DE66-AA41-BC0F-6BBA3AFE5B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585" y="971550"/>
            <a:ext cx="8797925" cy="1538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5">
            <a:extLst>
              <a:ext uri="{FF2B5EF4-FFF2-40B4-BE49-F238E27FC236}">
                <a16:creationId xmlns:a16="http://schemas.microsoft.com/office/drawing/2014/main" id="{CB1318A7-BDC1-F849-89AF-E7AFFCA726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6922" y="2008188"/>
            <a:ext cx="145905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800">
                <a:latin typeface="Amasis MT Pro Medium" panose="02040604050005020304" pitchFamily="18" charset="0"/>
              </a:rPr>
              <a:t>Nature 2013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F7B3B140-E587-4A4F-9468-4878A70189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3085" y="4741863"/>
            <a:ext cx="512557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800" err="1">
                <a:latin typeface="Amasis MT Pro Medium" panose="02040604050005020304" pitchFamily="18" charset="0"/>
              </a:rPr>
              <a:t>Angewandte</a:t>
            </a:r>
            <a:r>
              <a:rPr lang="en-US" altLang="en-US" sz="1800">
                <a:latin typeface="Amasis MT Pro Medium" panose="02040604050005020304" pitchFamily="18" charset="0"/>
              </a:rPr>
              <a:t> </a:t>
            </a:r>
            <a:r>
              <a:rPr lang="en-US" altLang="en-US" sz="1800" err="1">
                <a:latin typeface="Amasis MT Pro Medium" panose="02040604050005020304" pitchFamily="18" charset="0"/>
              </a:rPr>
              <a:t>Chemie</a:t>
            </a:r>
            <a:r>
              <a:rPr lang="en-US" altLang="en-US" sz="1800">
                <a:latin typeface="Amasis MT Pro Medium" panose="02040604050005020304" pitchFamily="18" charset="0"/>
              </a:rPr>
              <a:t> International Edition 2013</a:t>
            </a:r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64442727-F4C5-414E-AEA4-BE5739EC651C}"/>
              </a:ext>
            </a:extLst>
          </p:cNvPr>
          <p:cNvSpPr txBox="1">
            <a:spLocks/>
          </p:cNvSpPr>
          <p:nvPr/>
        </p:nvSpPr>
        <p:spPr>
          <a:xfrm>
            <a:off x="354013" y="88900"/>
            <a:ext cx="9919540" cy="97610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latin typeface="Amasis MT Pro Medium" panose="02040604050005020304" pitchFamily="18" charset="0"/>
              </a:rPr>
              <a:t>The New Hope – Direct RAS inhibitors</a:t>
            </a:r>
          </a:p>
        </p:txBody>
      </p:sp>
      <p:pic>
        <p:nvPicPr>
          <p:cNvPr id="7" name="Picture 1" descr="Screenshot 2018-02-24 10.24.46.png">
            <a:extLst>
              <a:ext uri="{FF2B5EF4-FFF2-40B4-BE49-F238E27FC236}">
                <a16:creationId xmlns:a16="http://schemas.microsoft.com/office/drawing/2014/main" id="{A52E4BF4-C9CA-1A4A-A395-303C25D743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347" y="5276850"/>
            <a:ext cx="9144000" cy="124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2">
            <a:extLst>
              <a:ext uri="{FF2B5EF4-FFF2-40B4-BE49-F238E27FC236}">
                <a16:creationId xmlns:a16="http://schemas.microsoft.com/office/drawing/2014/main" id="{1CD47C35-5D28-F745-BA8C-49F4F2BD5C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6922" y="6526213"/>
            <a:ext cx="11380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rbel" panose="020B0503020204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800">
                <a:latin typeface="Amasis MT Pro Medium" panose="02040604050005020304" pitchFamily="18" charset="0"/>
              </a:rPr>
              <a:t>Cell 2018</a:t>
            </a:r>
          </a:p>
        </p:txBody>
      </p:sp>
    </p:spTree>
    <p:extLst>
      <p:ext uri="{BB962C8B-B14F-4D97-AF65-F5344CB8AC3E}">
        <p14:creationId xmlns:p14="http://schemas.microsoft.com/office/powerpoint/2010/main" val="3610276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3BD9FB-F7D0-B54A-A652-78551D55C2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443"/>
          <a:stretch>
            <a:fillRect/>
          </a:stretch>
        </p:blipFill>
        <p:spPr>
          <a:xfrm>
            <a:off x="1" y="2747609"/>
            <a:ext cx="5746634" cy="16100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2D09FB-B568-4B7A-89B7-F0710E72E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12" y="4821423"/>
            <a:ext cx="5604739" cy="823669"/>
          </a:xfrm>
          <a:prstGeom prst="rect">
            <a:avLst/>
          </a:prstGeom>
          <a:ln w="15875">
            <a:solidFill>
              <a:schemeClr val="accent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DEB41E-02C7-7B7C-36D0-1288B11E78A5}"/>
              </a:ext>
            </a:extLst>
          </p:cNvPr>
          <p:cNvSpPr txBox="1"/>
          <p:nvPr/>
        </p:nvSpPr>
        <p:spPr>
          <a:xfrm>
            <a:off x="2986401" y="6308112"/>
            <a:ext cx="8305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377">
              <a:defRPr/>
            </a:pPr>
            <a:r>
              <a:rPr lang="en-US" dirty="0" err="1">
                <a:latin typeface="Amasis MT Pro Medium" panose="02040604050005020304" pitchFamily="18" charset="0"/>
              </a:rPr>
              <a:t>Skoulidis</a:t>
            </a:r>
            <a:r>
              <a:rPr lang="en-US" dirty="0">
                <a:latin typeface="Amasis MT Pro Medium" panose="02040604050005020304" pitchFamily="18" charset="0"/>
              </a:rPr>
              <a:t> et al, NEJM 2021;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Jänne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masis MT Pro Medium" panose="020406040500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 et al. NEJM, 2022;387(2):120-31.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2569"/>
              </a:solidFill>
              <a:effectLst/>
              <a:uLnTx/>
              <a:uFillTx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51B9401-9886-C901-68AC-7FD64CD1D7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" t="4084" r="757" b="70555"/>
          <a:stretch>
            <a:fillRect/>
          </a:stretch>
        </p:blipFill>
        <p:spPr bwMode="auto">
          <a:xfrm>
            <a:off x="5947952" y="2914649"/>
            <a:ext cx="6097206" cy="2061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32095A-657E-3B65-1C0E-BF19C8D350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3367" y="4821424"/>
            <a:ext cx="5286375" cy="71329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3A0896A4-EF67-3BB2-2683-78AD5E28A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213" y="365125"/>
            <a:ext cx="1129653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In phase 1/2 trials, activity of direct targeted therapy against KRAS G12C leads to FDA approvals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934FD2-DA02-D46D-7EF2-0210DCA9B6D7}"/>
              </a:ext>
            </a:extLst>
          </p:cNvPr>
          <p:cNvSpPr txBox="1"/>
          <p:nvPr/>
        </p:nvSpPr>
        <p:spPr>
          <a:xfrm>
            <a:off x="1828800" y="2286000"/>
            <a:ext cx="18375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sotorasib</a:t>
            </a:r>
            <a:endParaRPr lang="en-US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138566-B49B-8D44-F58D-0CF7378A700C}"/>
              </a:ext>
            </a:extLst>
          </p:cNvPr>
          <p:cNvSpPr txBox="1"/>
          <p:nvPr/>
        </p:nvSpPr>
        <p:spPr>
          <a:xfrm>
            <a:off x="7832902" y="2233259"/>
            <a:ext cx="19212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adagrasib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522855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C5A9E-ADAD-1A2D-B4F6-12C8E1880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these drugs KRAS G12C NSCLC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B29C78-861F-02E0-1DEC-96E057BC9BB8}"/>
              </a:ext>
            </a:extLst>
          </p:cNvPr>
          <p:cNvSpPr txBox="1"/>
          <p:nvPr/>
        </p:nvSpPr>
        <p:spPr>
          <a:xfrm>
            <a:off x="618617" y="2108304"/>
            <a:ext cx="4356572" cy="1405256"/>
          </a:xfrm>
          <a:prstGeom prst="rect">
            <a:avLst/>
          </a:prstGeom>
          <a:noFill/>
          <a:ln w="12700">
            <a:solidFill>
              <a:srgbClr val="005A8E"/>
            </a:solidFill>
          </a:ln>
        </p:spPr>
        <p:txBody>
          <a:bodyPr wrap="square" rtlCol="0">
            <a:spAutoFit/>
          </a:bodyPr>
          <a:lstStyle/>
          <a:p>
            <a:pPr marL="342900" indent="-342900" defTabSz="609585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000000"/>
                </a:solidFill>
                <a:latin typeface="Bierstadt" panose="020B0004020202020204" pitchFamily="34" charset="0"/>
                <a:cs typeface="Arial" panose="020B0604020202020204" pitchFamily="34" charset="0"/>
              </a:rPr>
              <a:t>Recurrent/metastatic NSCLC</a:t>
            </a:r>
          </a:p>
          <a:p>
            <a:pPr marL="342900" indent="-342900" defTabSz="609585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000000"/>
                </a:solidFill>
                <a:latin typeface="Bierstadt" panose="020B0004020202020204" pitchFamily="34" charset="0"/>
                <a:cs typeface="Arial" panose="020B0604020202020204" pitchFamily="34" charset="0"/>
              </a:rPr>
              <a:t>Previous therapy with platinum-doublet and immunotherapy</a:t>
            </a:r>
          </a:p>
          <a:p>
            <a:pPr marL="342900" indent="-342900" defTabSz="609585">
              <a:buFont typeface="Arial" panose="020B0604020202020204" pitchFamily="34" charset="0"/>
              <a:buChar char="•"/>
            </a:pPr>
            <a:r>
              <a:rPr lang="en-US" sz="2133" dirty="0">
                <a:solidFill>
                  <a:srgbClr val="000000"/>
                </a:solidFill>
                <a:latin typeface="Bierstadt" panose="020B0004020202020204" pitchFamily="34" charset="0"/>
                <a:cs typeface="Arial" panose="020B0604020202020204" pitchFamily="34" charset="0"/>
              </a:rPr>
              <a:t>KRAS G12C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D28FF-7730-4BF8-3CF7-ADA33D11D481}"/>
              </a:ext>
            </a:extLst>
          </p:cNvPr>
          <p:cNvSpPr txBox="1"/>
          <p:nvPr/>
        </p:nvSpPr>
        <p:spPr>
          <a:xfrm>
            <a:off x="6308082" y="1854861"/>
            <a:ext cx="4240263" cy="461665"/>
          </a:xfrm>
          <a:prstGeom prst="rect">
            <a:avLst/>
          </a:prstGeom>
          <a:noFill/>
          <a:ln w="12700">
            <a:solidFill>
              <a:srgbClr val="005A8E"/>
            </a:solidFill>
          </a:ln>
        </p:spPr>
        <p:txBody>
          <a:bodyPr wrap="none" rtlCol="0">
            <a:spAutoFit/>
          </a:bodyPr>
          <a:lstStyle/>
          <a:p>
            <a:pPr algn="ctr" defTabSz="609585"/>
            <a:r>
              <a:rPr lang="en-US" sz="2400" dirty="0">
                <a:solidFill>
                  <a:srgbClr val="000000"/>
                </a:solidFill>
                <a:latin typeface="Arial" panose="020B0604020202020204"/>
              </a:rPr>
              <a:t>KRAS G12C targeted therapy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D3850-503D-A43F-BAFF-20643C22ECB1}"/>
              </a:ext>
            </a:extLst>
          </p:cNvPr>
          <p:cNvSpPr txBox="1"/>
          <p:nvPr/>
        </p:nvSpPr>
        <p:spPr>
          <a:xfrm>
            <a:off x="6308082" y="3087713"/>
            <a:ext cx="4240263" cy="461665"/>
          </a:xfrm>
          <a:prstGeom prst="rect">
            <a:avLst/>
          </a:prstGeom>
          <a:noFill/>
          <a:ln w="12700">
            <a:solidFill>
              <a:srgbClr val="005A8E"/>
            </a:solidFill>
          </a:ln>
        </p:spPr>
        <p:txBody>
          <a:bodyPr wrap="square" rtlCol="0">
            <a:spAutoFit/>
          </a:bodyPr>
          <a:lstStyle/>
          <a:p>
            <a:pPr algn="ctr" defTabSz="609585"/>
            <a:r>
              <a:rPr lang="en-US" sz="2400" dirty="0">
                <a:solidFill>
                  <a:srgbClr val="000000"/>
                </a:solidFill>
                <a:latin typeface="Arial" panose="020B0604020202020204"/>
              </a:rPr>
              <a:t>Docetaxel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DDDC7B1-5D84-276D-E30C-6FF31B70E035}"/>
              </a:ext>
            </a:extLst>
          </p:cNvPr>
          <p:cNvCxnSpPr>
            <a:stCxn id="3" idx="3"/>
            <a:endCxn id="4" idx="1"/>
          </p:cNvCxnSpPr>
          <p:nvPr/>
        </p:nvCxnSpPr>
        <p:spPr>
          <a:xfrm flipV="1">
            <a:off x="4975189" y="2085694"/>
            <a:ext cx="1332893" cy="725238"/>
          </a:xfrm>
          <a:prstGeom prst="straightConnector1">
            <a:avLst/>
          </a:prstGeom>
          <a:ln w="63500">
            <a:solidFill>
              <a:srgbClr val="005A8E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79ABBBA-489D-6C70-4315-FE133ED38B93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4975189" y="2810932"/>
            <a:ext cx="1332893" cy="507614"/>
          </a:xfrm>
          <a:prstGeom prst="straightConnector1">
            <a:avLst/>
          </a:prstGeom>
          <a:ln w="63500">
            <a:solidFill>
              <a:srgbClr val="005A8E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100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164744"/>
              </p:ext>
            </p:extLst>
          </p:nvPr>
        </p:nvGraphicFramePr>
        <p:xfrm>
          <a:off x="524269" y="274320"/>
          <a:ext cx="10440276" cy="646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97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30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720">
                  <a:extLst>
                    <a:ext uri="{9D8B030D-6E8A-4147-A177-3AD203B41FA5}">
                      <a16:colId xmlns:a16="http://schemas.microsoft.com/office/drawing/2014/main" val="3878279537"/>
                    </a:ext>
                  </a:extLst>
                </a:gridCol>
                <a:gridCol w="2115609">
                  <a:extLst>
                    <a:ext uri="{9D8B030D-6E8A-4147-A177-3AD203B41FA5}">
                      <a16:colId xmlns:a16="http://schemas.microsoft.com/office/drawing/2014/main" val="2562256601"/>
                    </a:ext>
                  </a:extLst>
                </a:gridCol>
                <a:gridCol w="34800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22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masis MT Pro" panose="02040504050005020304" pitchFamily="18" charset="0"/>
                        </a:rPr>
                        <a:t>Target</a:t>
                      </a:r>
                    </a:p>
                  </a:txBody>
                  <a:tcPr marT="60960" marB="60960"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masis MT Pro" panose="02040504050005020304" pitchFamily="18" charset="0"/>
                        </a:rPr>
                        <a:t>Available</a:t>
                      </a: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masis MT Pro" panose="02040504050005020304" pitchFamily="18" charset="0"/>
                        </a:rPr>
                        <a:t>Most common 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0614"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Amasis MT Pro" panose="02040504050005020304" pitchFamily="18" charset="0"/>
                        </a:rPr>
                        <a:t>EGFR (Exon 19 del, L858R, G719, L861)</a:t>
                      </a: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masis MT Pro" panose="02040504050005020304" pitchFamily="18" charset="0"/>
                        </a:rPr>
                        <a:t>gefitinib</a:t>
                      </a:r>
                    </a:p>
                    <a:p>
                      <a:pPr algn="ctr"/>
                      <a:r>
                        <a:rPr lang="en-US" sz="1400" dirty="0">
                          <a:latin typeface="Amasis MT Pro" panose="02040504050005020304" pitchFamily="18" charset="0"/>
                        </a:rPr>
                        <a:t>afatinib</a:t>
                      </a:r>
                    </a:p>
                    <a:p>
                      <a:pPr algn="ctr"/>
                      <a:r>
                        <a:rPr lang="en-US" sz="1400" dirty="0">
                          <a:latin typeface="Amasis MT Pro" panose="02040504050005020304" pitchFamily="18" charset="0"/>
                        </a:rPr>
                        <a:t>dacomitinib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Amasis MT Pro" panose="02040504050005020304" pitchFamily="18" charset="0"/>
                        </a:rPr>
                        <a:t>erlotinib</a:t>
                      </a:r>
                    </a:p>
                  </a:txBody>
                  <a:tcPr marT="60960" marB="6096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Amasis MT Pro" panose="02040504050005020304" pitchFamily="18" charset="0"/>
                        </a:rPr>
                        <a:t>osimertinib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Amasis MT Pro" panose="02040504050005020304" pitchFamily="18" charset="0"/>
                        </a:rPr>
                        <a:t>erlotinib + ramucirumab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200" dirty="0">
                          <a:latin typeface="Amasis MT Pro" panose="02040504050005020304" pitchFamily="18" charset="0"/>
                        </a:rPr>
                        <a:t>osimertinib + chemotherapy</a:t>
                      </a:r>
                    </a:p>
                    <a:p>
                      <a:pPr marL="0" marR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sz="1200" dirty="0" err="1">
                          <a:latin typeface="Amasis MT Pro" panose="02040504050005020304" pitchFamily="18" charset="0"/>
                        </a:rPr>
                        <a:t>amivantimab</a:t>
                      </a:r>
                      <a:r>
                        <a:rPr lang="en-US" sz="1200" dirty="0">
                          <a:latin typeface="Amasis MT Pro" panose="02040504050005020304" pitchFamily="18" charset="0"/>
                        </a:rPr>
                        <a:t> + </a:t>
                      </a:r>
                      <a:r>
                        <a:rPr lang="en-US" sz="1200" dirty="0" err="1">
                          <a:latin typeface="Amasis MT Pro" panose="02040504050005020304" pitchFamily="18" charset="0"/>
                        </a:rPr>
                        <a:t>lazertinib</a:t>
                      </a:r>
                      <a:endParaRPr lang="en-US" sz="12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Erlotinib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Osimertinib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Erlotinib + Ramucirumab</a:t>
                      </a:r>
                    </a:p>
                  </a:txBody>
                  <a:tcPr marL="68580" marR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osimertinib+chemotherap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[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715"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Amasis MT Pro" panose="02040504050005020304" pitchFamily="18" charset="0"/>
                        </a:rPr>
                        <a:t>EGFR</a:t>
                      </a:r>
                      <a:r>
                        <a:rPr lang="en-US" sz="2000" i="0" u="none" dirty="0">
                          <a:latin typeface="Amasis MT Pro" panose="02040504050005020304" pitchFamily="18" charset="0"/>
                        </a:rPr>
                        <a:t> (exon 20)</a:t>
                      </a:r>
                    </a:p>
                  </a:txBody>
                  <a:tcPr marT="60960" marB="60960"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masis MT Pro" panose="02040504050005020304" pitchFamily="18" charset="0"/>
                        </a:rPr>
                        <a:t>amivantamab+/-chemotherapy</a:t>
                      </a: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/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masis MT Pro" panose="02040504050005020304" pitchFamily="18" charset="0"/>
                        </a:rPr>
                        <a:t>amivantamab +/- chemotherapy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4202634754"/>
                  </a:ext>
                </a:extLst>
              </a:tr>
              <a:tr h="651430"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Amasis MT Pro" panose="02040504050005020304" pitchFamily="18" charset="0"/>
                        </a:rPr>
                        <a:t>ALK</a:t>
                      </a:r>
                      <a:r>
                        <a:rPr lang="en-US" sz="2000" i="0" dirty="0">
                          <a:latin typeface="Amasis MT Pro" panose="02040504050005020304" pitchFamily="18" charset="0"/>
                        </a:rPr>
                        <a:t> fusions</a:t>
                      </a:r>
                      <a:endParaRPr lang="en-US" sz="2000" i="1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masis MT Pro" panose="02040504050005020304" pitchFamily="18" charset="0"/>
                        </a:rPr>
                        <a:t>crizotinib</a:t>
                      </a:r>
                    </a:p>
                    <a:p>
                      <a:pPr algn="ctr"/>
                      <a:r>
                        <a:rPr lang="en-US" sz="1400" dirty="0" err="1">
                          <a:latin typeface="Amasis MT Pro" panose="02040504050005020304" pitchFamily="18" charset="0"/>
                        </a:rPr>
                        <a:t>alectinib</a:t>
                      </a:r>
                      <a:endParaRPr lang="en-US" sz="14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Amasis MT Pro" panose="02040504050005020304" pitchFamily="18" charset="0"/>
                        </a:rPr>
                        <a:t>ceritinib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Amasis MT Pro" panose="02040504050005020304" pitchFamily="18" charset="0"/>
                        </a:rPr>
                        <a:t>brigatinib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latin typeface="Amasis MT Pro" panose="02040504050005020304" pitchFamily="18" charset="0"/>
                        </a:rPr>
                        <a:t>lorlatinib</a:t>
                      </a: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Ceritinib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Brigatinib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/>
                        <a:t>lorlatinib</a:t>
                      </a:r>
                    </a:p>
                  </a:txBody>
                  <a:tcPr marL="68580" marR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masis MT Pro" panose="02040504050005020304" pitchFamily="18" charset="0"/>
                        </a:rPr>
                        <a:t>lorlatinib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1430"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Amasis MT Pro" panose="02040504050005020304" pitchFamily="18" charset="0"/>
                        </a:rPr>
                        <a:t>BRAF</a:t>
                      </a:r>
                      <a:r>
                        <a:rPr lang="en-US" sz="2000" i="1" baseline="0" dirty="0">
                          <a:latin typeface="Amasis MT Pro" panose="02040504050005020304" pitchFamily="18" charset="0"/>
                        </a:rPr>
                        <a:t> </a:t>
                      </a:r>
                      <a:r>
                        <a:rPr lang="en-US" sz="2000" i="0" baseline="0" dirty="0">
                          <a:latin typeface="Amasis MT Pro" panose="02040504050005020304" pitchFamily="18" charset="0"/>
                        </a:rPr>
                        <a:t>V600E</a:t>
                      </a:r>
                      <a:endParaRPr lang="en-US" sz="2000" i="1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masis MT Pro" panose="02040504050005020304" pitchFamily="18" charset="0"/>
                        </a:rPr>
                        <a:t>dabrafenib +trametinib</a:t>
                      </a:r>
                    </a:p>
                    <a:p>
                      <a:pPr algn="ctr"/>
                      <a:r>
                        <a:rPr lang="en-US" sz="1800" dirty="0" err="1">
                          <a:latin typeface="Amasis MT Pro" panose="02040504050005020304" pitchFamily="18" charset="0"/>
                        </a:rPr>
                        <a:t>encorafenib</a:t>
                      </a:r>
                      <a:r>
                        <a:rPr lang="en-US" sz="1800" dirty="0">
                          <a:latin typeface="Amasis MT Pro" panose="02040504050005020304" pitchFamily="18" charset="0"/>
                        </a:rPr>
                        <a:t> + </a:t>
                      </a:r>
                      <a:r>
                        <a:rPr lang="en-US" sz="1800" dirty="0" err="1">
                          <a:latin typeface="Amasis MT Pro" panose="02040504050005020304" pitchFamily="18" charset="0"/>
                        </a:rPr>
                        <a:t>binimetinib</a:t>
                      </a:r>
                      <a:endParaRPr lang="en-US" sz="18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latin typeface="Amasis MT Pro" panose="02040504050005020304" pitchFamily="18" charset="0"/>
                        </a:rPr>
                        <a:t>encorafenib</a:t>
                      </a:r>
                      <a:r>
                        <a:rPr lang="en-US" sz="1800" dirty="0">
                          <a:latin typeface="Amasis MT Pro" panose="02040504050005020304" pitchFamily="18" charset="0"/>
                        </a:rPr>
                        <a:t> + </a:t>
                      </a:r>
                      <a:r>
                        <a:rPr lang="en-US" sz="1800" dirty="0" err="1">
                          <a:latin typeface="Amasis MT Pro" panose="02040504050005020304" pitchFamily="18" charset="0"/>
                        </a:rPr>
                        <a:t>binimetinib</a:t>
                      </a:r>
                      <a:endParaRPr lang="en-US" sz="18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5307"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Amasis MT Pro" panose="02040504050005020304" pitchFamily="18" charset="0"/>
                        </a:rPr>
                        <a:t>ROS1</a:t>
                      </a:r>
                      <a:r>
                        <a:rPr lang="en-US" sz="2000" i="1" baseline="0" dirty="0">
                          <a:latin typeface="Amasis MT Pro" panose="02040504050005020304" pitchFamily="18" charset="0"/>
                        </a:rPr>
                        <a:t> </a:t>
                      </a:r>
                      <a:r>
                        <a:rPr lang="en-US" sz="2000" i="0" baseline="0" dirty="0">
                          <a:latin typeface="Amasis MT Pro" panose="02040504050005020304" pitchFamily="18" charset="0"/>
                        </a:rPr>
                        <a:t>fusions</a:t>
                      </a:r>
                      <a:endParaRPr lang="en-US" sz="2000" i="1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masis MT Pro" panose="02040504050005020304" pitchFamily="18" charset="0"/>
                        </a:rPr>
                        <a:t>crizotinib </a:t>
                      </a:r>
                    </a:p>
                    <a:p>
                      <a:pPr algn="ctr"/>
                      <a:r>
                        <a:rPr lang="en-US" sz="1400" dirty="0">
                          <a:latin typeface="Amasis MT Pro" panose="02040504050005020304" pitchFamily="18" charset="0"/>
                        </a:rPr>
                        <a:t>ceritinib </a:t>
                      </a: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L="68580" marR="6858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masis MT Pro" panose="02040504050005020304" pitchFamily="18" charset="0"/>
                        </a:rPr>
                        <a:t>entrectinib</a:t>
                      </a:r>
                    </a:p>
                    <a:p>
                      <a:pPr algn="ctr"/>
                      <a:r>
                        <a:rPr lang="en-US" sz="1400" dirty="0">
                          <a:latin typeface="Amasis MT Pro" panose="02040504050005020304" pitchFamily="18" charset="0"/>
                        </a:rPr>
                        <a:t>repotrectinib</a:t>
                      </a:r>
                    </a:p>
                    <a:p>
                      <a:pPr algn="ctr"/>
                      <a:r>
                        <a:rPr lang="en-US" sz="1400" dirty="0" err="1">
                          <a:latin typeface="Amasis MT Pro" panose="02040504050005020304" pitchFamily="18" charset="0"/>
                        </a:rPr>
                        <a:t>taletrectinib</a:t>
                      </a:r>
                      <a:endParaRPr lang="en-US" sz="14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masis MT Pro" panose="02040504050005020304" pitchFamily="18" charset="0"/>
                        </a:rPr>
                        <a:t>entrectinib, repotrectinib, </a:t>
                      </a:r>
                      <a:r>
                        <a:rPr lang="en-US" sz="1600" dirty="0" err="1">
                          <a:latin typeface="Amasis MT Pro" panose="02040504050005020304" pitchFamily="18" charset="0"/>
                        </a:rPr>
                        <a:t>taletrectinib</a:t>
                      </a:r>
                      <a:endParaRPr lang="en-US" sz="16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2246"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Amasis MT Pro" panose="02040504050005020304" pitchFamily="18" charset="0"/>
                        </a:rPr>
                        <a:t>NTRK </a:t>
                      </a:r>
                      <a:r>
                        <a:rPr lang="en-US" sz="2000" i="0" dirty="0">
                          <a:latin typeface="Amasis MT Pro" panose="02040504050005020304" pitchFamily="18" charset="0"/>
                        </a:rPr>
                        <a:t>fusions</a:t>
                      </a:r>
                    </a:p>
                  </a:txBody>
                  <a:tcPr marT="60960" marB="60960"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larotrectinib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, entrectinib</a:t>
                      </a: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/>
                    </a:p>
                  </a:txBody>
                  <a:tcPr marL="68580" marR="68580"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larotrectinib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, entrectinib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3508350464"/>
                  </a:ext>
                </a:extLst>
              </a:tr>
              <a:tr h="372246"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Amasis MT Pro" panose="02040504050005020304" pitchFamily="18" charset="0"/>
                        </a:rPr>
                        <a:t>RET</a:t>
                      </a:r>
                      <a:r>
                        <a:rPr lang="en-US" sz="2000" i="0" dirty="0">
                          <a:latin typeface="Amasis MT Pro" panose="02040504050005020304" pitchFamily="18" charset="0"/>
                        </a:rPr>
                        <a:t> fusions</a:t>
                      </a:r>
                    </a:p>
                  </a:txBody>
                  <a:tcPr marT="60960" marB="60960"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selpercatinib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, </a:t>
                      </a: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pralsetinib</a:t>
                      </a:r>
                      <a:endParaRPr lang="en-US" sz="20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selpercatinib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, </a:t>
                      </a: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pralsetinib</a:t>
                      </a:r>
                      <a:endParaRPr lang="en-US" sz="20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3922760294"/>
                  </a:ext>
                </a:extLst>
              </a:tr>
              <a:tr h="372246">
                <a:tc>
                  <a:txBody>
                    <a:bodyPr/>
                    <a:lstStyle/>
                    <a:p>
                      <a:pPr algn="ctr"/>
                      <a:r>
                        <a:rPr lang="en-US" sz="2000" i="1" dirty="0">
                          <a:latin typeface="Amasis MT Pro" panose="02040504050005020304" pitchFamily="18" charset="0"/>
                        </a:rPr>
                        <a:t>MET</a:t>
                      </a:r>
                      <a:r>
                        <a:rPr lang="en-US" sz="2000" i="0" dirty="0">
                          <a:latin typeface="Amasis MT Pro" panose="02040504050005020304" pitchFamily="18" charset="0"/>
                        </a:rPr>
                        <a:t> exon 14</a:t>
                      </a:r>
                    </a:p>
                  </a:txBody>
                  <a:tcPr marT="60960" marB="60960"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capmatinib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, </a:t>
                      </a: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tepotinib</a:t>
                      </a:r>
                      <a:endParaRPr lang="en-US" sz="20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capmatinib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, </a:t>
                      </a: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tepotinib</a:t>
                      </a:r>
                      <a:endParaRPr lang="en-US" sz="2000" dirty="0">
                        <a:latin typeface="Amasis MT Pro" panose="02040504050005020304" pitchFamily="18" charset="0"/>
                      </a:endParaRP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3947554160"/>
                  </a:ext>
                </a:extLst>
              </a:tr>
              <a:tr h="372246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>
                          <a:latin typeface="Amasis MT Pro" panose="02040504050005020304" pitchFamily="18" charset="0"/>
                        </a:rPr>
                        <a:t>ERBB2</a:t>
                      </a:r>
                      <a:r>
                        <a:rPr lang="en-US" sz="1800" i="0" dirty="0">
                          <a:latin typeface="Amasis MT Pro" panose="02040504050005020304" pitchFamily="18" charset="0"/>
                        </a:rPr>
                        <a:t> (HER2) mut</a:t>
                      </a:r>
                    </a:p>
                  </a:txBody>
                  <a:tcPr marT="60960" marB="60960"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Amasis MT Pro" panose="02040504050005020304" pitchFamily="18" charset="0"/>
                        </a:rPr>
                        <a:t>trastuzumab </a:t>
                      </a: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deruxtecan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*, </a:t>
                      </a: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zongertinib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*</a:t>
                      </a: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Amasis MT Pro" panose="02040504050005020304" pitchFamily="18" charset="0"/>
                        </a:rPr>
                        <a:t>trastuzumab </a:t>
                      </a: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deruxtecan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*, </a:t>
                      </a: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zongertinib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*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1541922807"/>
                  </a:ext>
                </a:extLst>
              </a:tr>
              <a:tr h="372246">
                <a:tc>
                  <a:txBody>
                    <a:bodyPr/>
                    <a:lstStyle/>
                    <a:p>
                      <a:pPr algn="ctr"/>
                      <a:r>
                        <a:rPr lang="en-US" sz="1800" i="1" dirty="0">
                          <a:latin typeface="Amasis MT Pro" panose="02040504050005020304" pitchFamily="18" charset="0"/>
                        </a:rPr>
                        <a:t>KRAS</a:t>
                      </a:r>
                      <a:r>
                        <a:rPr lang="en-US" sz="1800" i="0" dirty="0">
                          <a:latin typeface="Amasis MT Pro" panose="02040504050005020304" pitchFamily="18" charset="0"/>
                        </a:rPr>
                        <a:t> G12C</a:t>
                      </a:r>
                    </a:p>
                  </a:txBody>
                  <a:tcPr marT="60960" marB="60960"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adagrasib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*, </a:t>
                      </a: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sotorasib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*</a:t>
                      </a:r>
                    </a:p>
                  </a:txBody>
                  <a:tcPr marT="60960" marB="6096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>
                          <a:latin typeface="Amasis MT Pro" panose="02040504050005020304" pitchFamily="18" charset="0"/>
                        </a:rPr>
                        <a:t>adagrasib</a:t>
                      </a:r>
                      <a:r>
                        <a:rPr lang="en-US" sz="2000" dirty="0">
                          <a:latin typeface="Amasis MT Pro" panose="02040504050005020304" pitchFamily="18" charset="0"/>
                        </a:rPr>
                        <a:t>*</a:t>
                      </a:r>
                    </a:p>
                  </a:txBody>
                  <a:tcPr marT="60960" marB="60960" anchor="ctr"/>
                </a:tc>
                <a:extLst>
                  <a:ext uri="{0D108BD9-81ED-4DB2-BD59-A6C34878D82A}">
                    <a16:rowId xmlns:a16="http://schemas.microsoft.com/office/drawing/2014/main" val="1753289799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11993FD-A23C-66A6-9A9E-5105161FFCC3}"/>
              </a:ext>
            </a:extLst>
          </p:cNvPr>
          <p:cNvSpPr txBox="1"/>
          <p:nvPr/>
        </p:nvSpPr>
        <p:spPr>
          <a:xfrm>
            <a:off x="3348789" y="6487026"/>
            <a:ext cx="337624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rgbClr val="272524"/>
                </a:solidFill>
                <a:latin typeface="Amasis MT Pro Medium" panose="02040604050005020304" pitchFamily="18" charset="0"/>
                <a:cs typeface="Arial" panose="020B0604020202020204"/>
              </a:rPr>
              <a:t>*second-line approvals</a:t>
            </a:r>
          </a:p>
        </p:txBody>
      </p:sp>
    </p:spTree>
    <p:extLst>
      <p:ext uri="{BB962C8B-B14F-4D97-AF65-F5344CB8AC3E}">
        <p14:creationId xmlns:p14="http://schemas.microsoft.com/office/powerpoint/2010/main" val="1400312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C000C-0E82-A627-74F8-BB53B0EE0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365125"/>
            <a:ext cx="11087100" cy="1325563"/>
          </a:xfrm>
        </p:spPr>
        <p:txBody>
          <a:bodyPr>
            <a:noAutofit/>
          </a:bodyPr>
          <a:lstStyle/>
          <a:p>
            <a:r>
              <a:rPr lang="en-US" sz="3600" dirty="0"/>
              <a:t>In randomized trials, KRAS G12C drugs have better RR and PFS than docetaxel in patients with KRAS G12C NSCLC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771CDD-30CD-40EC-E0D3-AB3189B43BC1}"/>
              </a:ext>
            </a:extLst>
          </p:cNvPr>
          <p:cNvSpPr txBox="1"/>
          <p:nvPr/>
        </p:nvSpPr>
        <p:spPr>
          <a:xfrm>
            <a:off x="8633659" y="6324520"/>
            <a:ext cx="27795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rPr>
              <a:t>Langen et al Lancet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C41601-238B-6AC7-FE3C-A40AB1559FB5}"/>
              </a:ext>
            </a:extLst>
          </p:cNvPr>
          <p:cNvSpPr txBox="1"/>
          <p:nvPr/>
        </p:nvSpPr>
        <p:spPr>
          <a:xfrm>
            <a:off x="5824941" y="6324520"/>
            <a:ext cx="28087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+mj-lt"/>
              </a:rPr>
              <a:t>Barlesi</a:t>
            </a:r>
            <a:r>
              <a:rPr lang="en-US" sz="2000" dirty="0">
                <a:latin typeface="+mj-lt"/>
              </a:rPr>
              <a:t> et al, Lancet 2025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499D204-DB9E-A72C-B286-C8BDB81B1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482586"/>
              </p:ext>
            </p:extLst>
          </p:nvPr>
        </p:nvGraphicFramePr>
        <p:xfrm>
          <a:off x="471488" y="2147888"/>
          <a:ext cx="11401425" cy="289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0285">
                  <a:extLst>
                    <a:ext uri="{9D8B030D-6E8A-4147-A177-3AD203B41FA5}">
                      <a16:colId xmlns:a16="http://schemas.microsoft.com/office/drawing/2014/main" val="288215535"/>
                    </a:ext>
                  </a:extLst>
                </a:gridCol>
                <a:gridCol w="2280285">
                  <a:extLst>
                    <a:ext uri="{9D8B030D-6E8A-4147-A177-3AD203B41FA5}">
                      <a16:colId xmlns:a16="http://schemas.microsoft.com/office/drawing/2014/main" val="1999289765"/>
                    </a:ext>
                  </a:extLst>
                </a:gridCol>
                <a:gridCol w="2280285">
                  <a:extLst>
                    <a:ext uri="{9D8B030D-6E8A-4147-A177-3AD203B41FA5}">
                      <a16:colId xmlns:a16="http://schemas.microsoft.com/office/drawing/2014/main" val="550057666"/>
                    </a:ext>
                  </a:extLst>
                </a:gridCol>
                <a:gridCol w="2280285">
                  <a:extLst>
                    <a:ext uri="{9D8B030D-6E8A-4147-A177-3AD203B41FA5}">
                      <a16:colId xmlns:a16="http://schemas.microsoft.com/office/drawing/2014/main" val="2051395447"/>
                    </a:ext>
                  </a:extLst>
                </a:gridCol>
                <a:gridCol w="2280285">
                  <a:extLst>
                    <a:ext uri="{9D8B030D-6E8A-4147-A177-3AD203B41FA5}">
                      <a16:colId xmlns:a16="http://schemas.microsoft.com/office/drawing/2014/main" val="31562258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err="1"/>
                        <a:t>mPFS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PFS HR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P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25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Sotorasib</a:t>
                      </a:r>
                      <a:endParaRPr 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28%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5.6 months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0.66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P=0.0017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2226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Docetaxel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13%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4.5 months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822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/>
                        <a:t>Adagrasib</a:t>
                      </a:r>
                      <a:endParaRPr lang="en-US" sz="3200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32%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5.5 months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0.58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P&lt;0.0001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88564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/>
                        <a:t>Docetaxel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3.8 months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2501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55581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6A3F9-2625-D947-B96A-EFEF41EEC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790" y="176975"/>
            <a:ext cx="11184423" cy="9144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Sotorasib</a:t>
            </a:r>
            <a:r>
              <a:rPr lang="en-US" dirty="0"/>
              <a:t> </a:t>
            </a:r>
            <a:r>
              <a:rPr lang="en-US" u="sng" dirty="0"/>
              <a:t>does not</a:t>
            </a:r>
            <a:r>
              <a:rPr lang="en-US" dirty="0"/>
              <a:t> Improve Overall Survival </a:t>
            </a:r>
            <a:br>
              <a:rPr lang="en-US" dirty="0"/>
            </a:br>
            <a:r>
              <a:rPr lang="en-US" dirty="0"/>
              <a:t>(compared with docetaxel)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7C5AEE-D026-4DED-9AD2-5E90A421C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068" y="1127201"/>
            <a:ext cx="9755395" cy="49350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BDAF6F-BB26-4563-8905-399D8DD94B35}"/>
              </a:ext>
            </a:extLst>
          </p:cNvPr>
          <p:cNvSpPr txBox="1"/>
          <p:nvPr/>
        </p:nvSpPr>
        <p:spPr>
          <a:xfrm>
            <a:off x="8004288" y="6324520"/>
            <a:ext cx="40382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67" b="0" i="0" u="none" strike="noStrike" kern="1200" cap="none" spc="0" normalizeH="0" baseline="0" noProof="0" err="1">
                <a:ln>
                  <a:noFill/>
                </a:ln>
                <a:solidFill>
                  <a:srgbClr val="002569"/>
                </a:solidFill>
                <a:effectLst/>
                <a:uLnTx/>
                <a:uFillTx/>
                <a:latin typeface="Amasis MT Pro Medium" panose="02040604050005020304" pitchFamily="18" charset="0"/>
                <a:ea typeface="+mn-ea"/>
                <a:cs typeface="+mn-cs"/>
              </a:rPr>
              <a:t>Langen</a:t>
            </a:r>
            <a:r>
              <a:rPr kumimoji="0" lang="en-US" sz="2667" b="0" i="0" u="none" strike="noStrike" kern="1200" cap="none" spc="0" normalizeH="0" baseline="0" noProof="0">
                <a:ln>
                  <a:noFill/>
                </a:ln>
                <a:solidFill>
                  <a:srgbClr val="002569"/>
                </a:solidFill>
                <a:effectLst/>
                <a:uLnTx/>
                <a:uFillTx/>
                <a:latin typeface="Amasis MT Pro Medium" panose="02040604050005020304" pitchFamily="18" charset="0"/>
                <a:ea typeface="+mn-ea"/>
                <a:cs typeface="+mn-cs"/>
              </a:rPr>
              <a:t> et al Lancet 2023</a:t>
            </a:r>
          </a:p>
        </p:txBody>
      </p:sp>
    </p:spTree>
    <p:extLst>
      <p:ext uri="{BB962C8B-B14F-4D97-AF65-F5344CB8AC3E}">
        <p14:creationId xmlns:p14="http://schemas.microsoft.com/office/powerpoint/2010/main" val="2960854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F4683-C6A9-A2F5-F82D-4A13706DE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CAE0B-CA2E-ABA0-358B-8353701B8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BRAF V600E, combination MEK/BRAF inhibition with either dabrafenib/trametinib or </a:t>
            </a:r>
            <a:r>
              <a:rPr lang="en-US" dirty="0" err="1"/>
              <a:t>encorafenib</a:t>
            </a:r>
            <a:r>
              <a:rPr lang="en-US" dirty="0"/>
              <a:t>/</a:t>
            </a:r>
            <a:r>
              <a:rPr lang="en-US" dirty="0" err="1"/>
              <a:t>binimetinib</a:t>
            </a:r>
            <a:r>
              <a:rPr lang="en-US" dirty="0"/>
              <a:t> is standard first line therapy</a:t>
            </a:r>
          </a:p>
          <a:p>
            <a:endParaRPr lang="en-US" dirty="0"/>
          </a:p>
          <a:p>
            <a:r>
              <a:rPr lang="en-US" dirty="0"/>
              <a:t>For MET exon 14 alterations, MET inhibitors such as </a:t>
            </a:r>
            <a:r>
              <a:rPr lang="en-US" dirty="0" err="1"/>
              <a:t>capmatinib</a:t>
            </a:r>
            <a:r>
              <a:rPr lang="en-US" dirty="0"/>
              <a:t> and </a:t>
            </a:r>
            <a:r>
              <a:rPr lang="en-US" dirty="0" err="1"/>
              <a:t>tepotinib</a:t>
            </a:r>
            <a:r>
              <a:rPr lang="en-US" dirty="0"/>
              <a:t> are standard first line therapy</a:t>
            </a:r>
          </a:p>
          <a:p>
            <a:endParaRPr lang="en-US" dirty="0"/>
          </a:p>
          <a:p>
            <a:r>
              <a:rPr lang="en-US" dirty="0"/>
              <a:t>For KRAS G12C, targeted therapies are considered second-line therapy (they are being explored in trials for 1</a:t>
            </a:r>
            <a:r>
              <a:rPr lang="en-US" baseline="30000" dirty="0"/>
              <a:t>st</a:t>
            </a:r>
            <a:r>
              <a:rPr lang="en-US" dirty="0"/>
              <a:t> line combinations)</a:t>
            </a:r>
          </a:p>
        </p:txBody>
      </p:sp>
    </p:spTree>
    <p:extLst>
      <p:ext uri="{BB962C8B-B14F-4D97-AF65-F5344CB8AC3E}">
        <p14:creationId xmlns:p14="http://schemas.microsoft.com/office/powerpoint/2010/main" val="2303165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863" y="406849"/>
            <a:ext cx="11582400" cy="607760"/>
          </a:xfrm>
        </p:spPr>
        <p:txBody>
          <a:bodyPr>
            <a:normAutofit fontScale="90000"/>
          </a:bodyPr>
          <a:lstStyle/>
          <a:p>
            <a:r>
              <a:rPr lang="en-US" dirty="0"/>
              <a:t>Lung cancer molecular subtypes with FDA-approved agents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96B0CD6-1DDA-48F2-9DE3-4E2EDECC63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98" b="4968"/>
          <a:stretch/>
        </p:blipFill>
        <p:spPr bwMode="auto">
          <a:xfrm>
            <a:off x="1345362" y="1515650"/>
            <a:ext cx="8133598" cy="44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8206D9-F1EA-4270-AFC9-0EBEF48C98E0}"/>
              </a:ext>
            </a:extLst>
          </p:cNvPr>
          <p:cNvSpPr txBox="1"/>
          <p:nvPr/>
        </p:nvSpPr>
        <p:spPr>
          <a:xfrm>
            <a:off x="2205401" y="6246653"/>
            <a:ext cx="8300670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133">
                <a:solidFill>
                  <a:srgbClr val="272524"/>
                </a:solidFill>
              </a:rPr>
              <a:t>AACR GENIE BPC lung, Data available at https://genie.cbioportal.org/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80D4BFC-9325-9D49-7C35-97CFB7715667}"/>
              </a:ext>
            </a:extLst>
          </p:cNvPr>
          <p:cNvCxnSpPr/>
          <p:nvPr/>
        </p:nvCxnSpPr>
        <p:spPr>
          <a:xfrm flipH="1">
            <a:off x="9153260" y="4542380"/>
            <a:ext cx="1102290" cy="8768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D9F45D6-D795-6189-CF67-AEED65DDD8D1}"/>
              </a:ext>
            </a:extLst>
          </p:cNvPr>
          <p:cNvCxnSpPr/>
          <p:nvPr/>
        </p:nvCxnSpPr>
        <p:spPr>
          <a:xfrm flipH="1">
            <a:off x="9153260" y="3477832"/>
            <a:ext cx="1102290" cy="8768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CC8B70B-021D-941C-793C-73A7CCF7A62D}"/>
              </a:ext>
            </a:extLst>
          </p:cNvPr>
          <p:cNvCxnSpPr/>
          <p:nvPr/>
        </p:nvCxnSpPr>
        <p:spPr>
          <a:xfrm flipH="1">
            <a:off x="9153260" y="5043421"/>
            <a:ext cx="1102290" cy="8768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345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1D5635-206C-CAE6-89CF-2E3F0EF39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many types of BRAF mutations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49EED2E-FDB5-9594-9122-07ABA14F368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4801" y="1551759"/>
          <a:ext cx="6291261" cy="36003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7087">
                  <a:extLst>
                    <a:ext uri="{9D8B030D-6E8A-4147-A177-3AD203B41FA5}">
                      <a16:colId xmlns:a16="http://schemas.microsoft.com/office/drawing/2014/main" val="1984404817"/>
                    </a:ext>
                  </a:extLst>
                </a:gridCol>
                <a:gridCol w="2097087">
                  <a:extLst>
                    <a:ext uri="{9D8B030D-6E8A-4147-A177-3AD203B41FA5}">
                      <a16:colId xmlns:a16="http://schemas.microsoft.com/office/drawing/2014/main" val="3893794475"/>
                    </a:ext>
                  </a:extLst>
                </a:gridCol>
                <a:gridCol w="2097087">
                  <a:extLst>
                    <a:ext uri="{9D8B030D-6E8A-4147-A177-3AD203B41FA5}">
                      <a16:colId xmlns:a16="http://schemas.microsoft.com/office/drawing/2014/main" val="3652807849"/>
                    </a:ext>
                  </a:extLst>
                </a:gridCol>
              </a:tblGrid>
              <a:tr h="286320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Category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examples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080263595"/>
                  </a:ext>
                </a:extLst>
              </a:tr>
              <a:tr h="1129593">
                <a:tc>
                  <a:txBody>
                    <a:bodyPr/>
                    <a:lstStyle/>
                    <a:p>
                      <a:r>
                        <a:rPr lang="en-US" sz="1800" dirty="0"/>
                        <a:t>Class 1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Ras independent, signal as active monomers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V600 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583010953"/>
                  </a:ext>
                </a:extLst>
              </a:tr>
              <a:tr h="917794">
                <a:tc>
                  <a:txBody>
                    <a:bodyPr/>
                    <a:lstStyle/>
                    <a:p>
                      <a:r>
                        <a:rPr lang="en-US" sz="1800" dirty="0"/>
                        <a:t>Class 2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Ras independent, constitutively active dimers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K601, L597, G469, G464, fusions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751483422"/>
                  </a:ext>
                </a:extLst>
              </a:tr>
              <a:tr h="1129593">
                <a:tc>
                  <a:txBody>
                    <a:bodyPr/>
                    <a:lstStyle/>
                    <a:p>
                      <a:r>
                        <a:rPr lang="en-US" sz="1800" dirty="0"/>
                        <a:t>Class 3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Ras dependent, impaired/dead kinase activity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D287, V459, G466, S467, D594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530714726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FC91CC91-102D-E65F-35CB-07E8E69008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1923" y="1483173"/>
            <a:ext cx="5125277" cy="39778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DEC469D-38F1-5E19-4630-C7A5B68727ED}"/>
              </a:ext>
            </a:extLst>
          </p:cNvPr>
          <p:cNvSpPr txBox="1"/>
          <p:nvPr/>
        </p:nvSpPr>
        <p:spPr>
          <a:xfrm>
            <a:off x="6596062" y="5854638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Yao et al, Nature 2017, Dagogo-Jack et al, CCR 2019</a:t>
            </a:r>
          </a:p>
        </p:txBody>
      </p:sp>
    </p:spTree>
    <p:extLst>
      <p:ext uri="{BB962C8B-B14F-4D97-AF65-F5344CB8AC3E}">
        <p14:creationId xmlns:p14="http://schemas.microsoft.com/office/powerpoint/2010/main" val="3750350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0EDD396-0065-B8DE-64CB-29F23A8ADA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86"/>
          <a:stretch/>
        </p:blipFill>
        <p:spPr>
          <a:xfrm>
            <a:off x="3397455" y="309765"/>
            <a:ext cx="2917619" cy="580276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C49274E-E589-18EB-7D9C-30A7212B0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00" y="203051"/>
            <a:ext cx="11160125" cy="886397"/>
          </a:xfrm>
        </p:spPr>
        <p:txBody>
          <a:bodyPr>
            <a:noAutofit/>
          </a:bodyPr>
          <a:lstStyle/>
          <a:p>
            <a:r>
              <a:rPr lang="en-US" sz="3600" dirty="0"/>
              <a:t>Targeting BRAF is best done with combined inhibition of BRAF and MEK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C3E3A3-8C98-20F4-F659-5F112AC6ED51}"/>
              </a:ext>
            </a:extLst>
          </p:cNvPr>
          <p:cNvSpPr txBox="1"/>
          <p:nvPr/>
        </p:nvSpPr>
        <p:spPr>
          <a:xfrm>
            <a:off x="1534560" y="6370422"/>
            <a:ext cx="107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272524"/>
                </a:solidFill>
              </a:rPr>
              <a:t>Hanrahan et al, Nat Rev Clin </a:t>
            </a:r>
            <a:r>
              <a:rPr lang="en-US" dirty="0" err="1">
                <a:solidFill>
                  <a:srgbClr val="272524"/>
                </a:solidFill>
              </a:rPr>
              <a:t>Onc</a:t>
            </a:r>
            <a:r>
              <a:rPr lang="en-US" dirty="0">
                <a:solidFill>
                  <a:srgbClr val="272524"/>
                </a:solidFill>
              </a:rPr>
              <a:t> 2024; Planchard et al, JTO 2022; Riely et al, JCO 2023, Riely et al, JTO 2024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22E3DE-8727-3C26-41C1-54F532CF82C1}"/>
              </a:ext>
            </a:extLst>
          </p:cNvPr>
          <p:cNvSpPr/>
          <p:nvPr/>
        </p:nvSpPr>
        <p:spPr>
          <a:xfrm>
            <a:off x="5175963" y="3165560"/>
            <a:ext cx="1399864" cy="477079"/>
          </a:xfrm>
          <a:prstGeom prst="rect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Inhibiting BRAF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FDDF27-81B0-1DA9-F24A-707098C7CDC9}"/>
              </a:ext>
            </a:extLst>
          </p:cNvPr>
          <p:cNvSpPr/>
          <p:nvPr/>
        </p:nvSpPr>
        <p:spPr>
          <a:xfrm>
            <a:off x="5175963" y="3875321"/>
            <a:ext cx="1399864" cy="477079"/>
          </a:xfrm>
          <a:prstGeom prst="rect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Inhibiting MEK</a:t>
            </a:r>
          </a:p>
        </p:txBody>
      </p:sp>
    </p:spTree>
    <p:extLst>
      <p:ext uri="{BB962C8B-B14F-4D97-AF65-F5344CB8AC3E}">
        <p14:creationId xmlns:p14="http://schemas.microsoft.com/office/powerpoint/2010/main" val="287829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20266-A1CF-B51C-5004-58470DC5C5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52443C5-9000-AEB8-8676-5FDC44441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00" y="203051"/>
            <a:ext cx="11160125" cy="886397"/>
          </a:xfrm>
        </p:spPr>
        <p:txBody>
          <a:bodyPr>
            <a:noAutofit/>
          </a:bodyPr>
          <a:lstStyle/>
          <a:p>
            <a:r>
              <a:rPr lang="en-US" sz="3600" dirty="0"/>
              <a:t>Targeting BRAF is best done with combined inhibition of BRAF and MEK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ECF2D1-F2C1-7BA1-5201-D95CD90DF5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86"/>
          <a:stretch/>
        </p:blipFill>
        <p:spPr>
          <a:xfrm>
            <a:off x="6263" y="1089447"/>
            <a:ext cx="2698544" cy="53670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164592-60BB-1098-AE22-9E1AFD55B761}"/>
              </a:ext>
            </a:extLst>
          </p:cNvPr>
          <p:cNvSpPr txBox="1"/>
          <p:nvPr/>
        </p:nvSpPr>
        <p:spPr>
          <a:xfrm>
            <a:off x="1534560" y="6370422"/>
            <a:ext cx="107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rgbClr val="272524"/>
                </a:solidFill>
              </a:rPr>
              <a:t>Hanrahan et al, Nat Rev Clin </a:t>
            </a:r>
            <a:r>
              <a:rPr lang="en-US" dirty="0" err="1">
                <a:solidFill>
                  <a:srgbClr val="272524"/>
                </a:solidFill>
              </a:rPr>
              <a:t>Onc</a:t>
            </a:r>
            <a:r>
              <a:rPr lang="en-US" dirty="0">
                <a:solidFill>
                  <a:srgbClr val="272524"/>
                </a:solidFill>
              </a:rPr>
              <a:t> 2024; Planchard et al, JTO 2022; Riely et al, JCO 2023, Riely et al, JTO 2024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A0F533-4A33-E37E-A669-54DA843D7E6A}"/>
              </a:ext>
            </a:extLst>
          </p:cNvPr>
          <p:cNvSpPr/>
          <p:nvPr/>
        </p:nvSpPr>
        <p:spPr>
          <a:xfrm>
            <a:off x="1784770" y="3509532"/>
            <a:ext cx="1399864" cy="477079"/>
          </a:xfrm>
          <a:prstGeom prst="rect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Inhibiting BRAF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2BD6EF-64E0-A13F-C339-0A8F61B8BE6D}"/>
              </a:ext>
            </a:extLst>
          </p:cNvPr>
          <p:cNvSpPr/>
          <p:nvPr/>
        </p:nvSpPr>
        <p:spPr>
          <a:xfrm>
            <a:off x="1784770" y="4219293"/>
            <a:ext cx="1399864" cy="477079"/>
          </a:xfrm>
          <a:prstGeom prst="rect">
            <a:avLst/>
          </a:prstGeom>
          <a:solidFill>
            <a:schemeClr val="accent6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Inhibiting MEK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BCF8CDC-25CF-C7B4-E6AB-C74403A2DA35}"/>
              </a:ext>
            </a:extLst>
          </p:cNvPr>
          <p:cNvGraphicFramePr>
            <a:graphicFrameLocks noGrp="1"/>
          </p:cNvGraphicFramePr>
          <p:nvPr/>
        </p:nvGraphicFramePr>
        <p:xfrm>
          <a:off x="3184634" y="2136052"/>
          <a:ext cx="8843447" cy="256032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3770631">
                  <a:extLst>
                    <a:ext uri="{9D8B030D-6E8A-4147-A177-3AD203B41FA5}">
                      <a16:colId xmlns:a16="http://schemas.microsoft.com/office/drawing/2014/main" val="1092291010"/>
                    </a:ext>
                  </a:extLst>
                </a:gridCol>
                <a:gridCol w="1268204">
                  <a:extLst>
                    <a:ext uri="{9D8B030D-6E8A-4147-A177-3AD203B41FA5}">
                      <a16:colId xmlns:a16="http://schemas.microsoft.com/office/drawing/2014/main" val="3516051123"/>
                    </a:ext>
                  </a:extLst>
                </a:gridCol>
                <a:gridCol w="1268204">
                  <a:extLst>
                    <a:ext uri="{9D8B030D-6E8A-4147-A177-3AD203B41FA5}">
                      <a16:colId xmlns:a16="http://schemas.microsoft.com/office/drawing/2014/main" val="4257354050"/>
                    </a:ext>
                  </a:extLst>
                </a:gridCol>
                <a:gridCol w="1268204">
                  <a:extLst>
                    <a:ext uri="{9D8B030D-6E8A-4147-A177-3AD203B41FA5}">
                      <a16:colId xmlns:a16="http://schemas.microsoft.com/office/drawing/2014/main" val="2661272826"/>
                    </a:ext>
                  </a:extLst>
                </a:gridCol>
                <a:gridCol w="1268204">
                  <a:extLst>
                    <a:ext uri="{9D8B030D-6E8A-4147-A177-3AD203B41FA5}">
                      <a16:colId xmlns:a16="http://schemas.microsoft.com/office/drawing/2014/main" val="3772389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First Line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Second Line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550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RR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mPFS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RR</a:t>
                      </a: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mPFS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4305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/>
                        <a:t>Dabrafenib + Trametinib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 months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 months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5530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err="1"/>
                        <a:t>Encorafenib</a:t>
                      </a:r>
                      <a:r>
                        <a:rPr lang="en-US" sz="2400" b="1" dirty="0"/>
                        <a:t> + </a:t>
                      </a:r>
                      <a:r>
                        <a:rPr lang="en-US" sz="2400" b="1" dirty="0" err="1"/>
                        <a:t>Binimetinib</a:t>
                      </a:r>
                      <a:endParaRPr lang="en-US" sz="2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30 months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 months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24323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5343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D40C0C-565E-4767-D4BB-66E5598EC3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B100B-D13E-BFFD-ABDF-93D8FF5E53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49238" y="6468747"/>
            <a:ext cx="6413002" cy="277217"/>
          </a:xfrm>
        </p:spPr>
        <p:txBody>
          <a:bodyPr>
            <a:normAutofit fontScale="77500" lnSpcReduction="20000"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Modified from </a:t>
            </a:r>
            <a:r>
              <a:rPr lang="en-US" sz="2000" dirty="0" err="1">
                <a:solidFill>
                  <a:schemeClr val="tx1"/>
                </a:solidFill>
              </a:rPr>
              <a:t>Planchard</a:t>
            </a:r>
            <a:r>
              <a:rPr lang="en-US" sz="2000" dirty="0">
                <a:solidFill>
                  <a:schemeClr val="tx1"/>
                </a:solidFill>
              </a:rPr>
              <a:t> et al, Lancet </a:t>
            </a:r>
            <a:r>
              <a:rPr lang="en-US" sz="2000" dirty="0" err="1">
                <a:solidFill>
                  <a:schemeClr val="tx1"/>
                </a:solidFill>
              </a:rPr>
              <a:t>Onc</a:t>
            </a:r>
            <a:r>
              <a:rPr lang="en-US" sz="2000" dirty="0">
                <a:solidFill>
                  <a:schemeClr val="tx1"/>
                </a:solidFill>
              </a:rPr>
              <a:t> 2017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748DC6E-85E4-8D2B-4B61-DAF163DAC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89253"/>
            <a:ext cx="11160125" cy="886397"/>
          </a:xfrm>
        </p:spPr>
        <p:txBody>
          <a:bodyPr>
            <a:normAutofit fontScale="90000"/>
          </a:bodyPr>
          <a:lstStyle/>
          <a:p>
            <a:r>
              <a:rPr lang="en-US" dirty="0"/>
              <a:t>Dabrafenib (BRAF inhibitor) + Trametinib (MEK inhibitor) toxicities include pyrexia, nausea, diarrhea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092374F-4986-28B2-B2F3-D8020FA9F1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000"/>
          <a:stretch/>
        </p:blipFill>
        <p:spPr>
          <a:xfrm>
            <a:off x="1245990" y="1441103"/>
            <a:ext cx="7401828" cy="486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32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5A7BE9B3-DAA8-4FDE-A31B-557EC3C0C316}"/>
              </a:ext>
            </a:extLst>
          </p:cNvPr>
          <p:cNvGraphicFramePr>
            <a:graphicFrameLocks/>
          </p:cNvGraphicFramePr>
          <p:nvPr/>
        </p:nvGraphicFramePr>
        <p:xfrm>
          <a:off x="1422366" y="1901797"/>
          <a:ext cx="6745683" cy="4754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63EFB745-9A06-84CA-EFBD-36A595479DF6}"/>
              </a:ext>
            </a:extLst>
          </p:cNvPr>
          <p:cNvSpPr txBox="1"/>
          <p:nvPr/>
        </p:nvSpPr>
        <p:spPr>
          <a:xfrm>
            <a:off x="8449895" y="2614309"/>
            <a:ext cx="33472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000" dirty="0"/>
              <a:t>All treatment-related events of pyrexia were grade 1 or 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C66872-8514-5461-2E0F-65A285283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753" y="14156"/>
            <a:ext cx="11394276" cy="108001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Encorafenib</a:t>
            </a:r>
            <a:r>
              <a:rPr lang="en-US" dirty="0"/>
              <a:t> + </a:t>
            </a:r>
            <a:r>
              <a:rPr lang="en-US" dirty="0" err="1"/>
              <a:t>Binimetinib</a:t>
            </a:r>
            <a:r>
              <a:rPr lang="en-US" dirty="0"/>
              <a:t> toxicities include nausea, diarrhea, but pyrexia is much less common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9FE381-FF0D-16C6-EEF9-40A497E0D4C0}"/>
              </a:ext>
            </a:extLst>
          </p:cNvPr>
          <p:cNvSpPr txBox="1"/>
          <p:nvPr/>
        </p:nvSpPr>
        <p:spPr>
          <a:xfrm>
            <a:off x="10412089" y="6491900"/>
            <a:ext cx="15901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Gotham Narrow Medium" pitchFamily="2" charset="0"/>
              </a:rPr>
              <a:t>Riely et al, JTO 2025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8F11EB-EB2F-A896-5D41-C1C8ED985F89}"/>
              </a:ext>
            </a:extLst>
          </p:cNvPr>
          <p:cNvSpPr txBox="1"/>
          <p:nvPr/>
        </p:nvSpPr>
        <p:spPr>
          <a:xfrm>
            <a:off x="4298003" y="6448493"/>
            <a:ext cx="10532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Patients, 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0D5B796-DF9F-3309-9B77-0A5CE5C02537}"/>
              </a:ext>
            </a:extLst>
          </p:cNvPr>
          <p:cNvSpPr txBox="1"/>
          <p:nvPr/>
        </p:nvSpPr>
        <p:spPr>
          <a:xfrm>
            <a:off x="931372" y="2187101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Nausea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B1BA7D-7DBE-C162-E9A0-52A24D25F9F7}"/>
              </a:ext>
            </a:extLst>
          </p:cNvPr>
          <p:cNvSpPr txBox="1"/>
          <p:nvPr/>
        </p:nvSpPr>
        <p:spPr>
          <a:xfrm>
            <a:off x="900915" y="2552941"/>
            <a:ext cx="724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Diarrhea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CEE619-DB36-8010-30F6-ACE840AA0D46}"/>
              </a:ext>
            </a:extLst>
          </p:cNvPr>
          <p:cNvSpPr txBox="1"/>
          <p:nvPr/>
        </p:nvSpPr>
        <p:spPr>
          <a:xfrm>
            <a:off x="941695" y="2918781"/>
            <a:ext cx="639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Fatigue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EFDD4C7-06CD-CEC1-42B2-740D4B642082}"/>
              </a:ext>
            </a:extLst>
          </p:cNvPr>
          <p:cNvSpPr txBox="1"/>
          <p:nvPr/>
        </p:nvSpPr>
        <p:spPr>
          <a:xfrm>
            <a:off x="836859" y="3284621"/>
            <a:ext cx="7440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Vomiting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D8CF5E-4F53-9E59-E0D0-1EE492269D6A}"/>
              </a:ext>
            </a:extLst>
          </p:cNvPr>
          <p:cNvSpPr txBox="1"/>
          <p:nvPr/>
        </p:nvSpPr>
        <p:spPr>
          <a:xfrm>
            <a:off x="524658" y="3650461"/>
            <a:ext cx="10562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Vision blurred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9B8FF4-A466-28D0-394F-B3762D2F088A}"/>
              </a:ext>
            </a:extLst>
          </p:cNvPr>
          <p:cNvSpPr txBox="1"/>
          <p:nvPr/>
        </p:nvSpPr>
        <p:spPr>
          <a:xfrm>
            <a:off x="542355" y="4016301"/>
            <a:ext cx="10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ALT increased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E8A0B3-4452-C6F5-25D0-1767B137E4A8}"/>
              </a:ext>
            </a:extLst>
          </p:cNvPr>
          <p:cNvSpPr txBox="1"/>
          <p:nvPr/>
        </p:nvSpPr>
        <p:spPr>
          <a:xfrm>
            <a:off x="525684" y="4382141"/>
            <a:ext cx="1055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AST increased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BEBD051-31DA-829B-CFF5-AEC067E9DDC2}"/>
              </a:ext>
            </a:extLst>
          </p:cNvPr>
          <p:cNvSpPr txBox="1"/>
          <p:nvPr/>
        </p:nvSpPr>
        <p:spPr>
          <a:xfrm>
            <a:off x="632753" y="5113821"/>
            <a:ext cx="9750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Constipation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B3EDA2F-8976-8CE5-C31D-F682984142C7}"/>
              </a:ext>
            </a:extLst>
          </p:cNvPr>
          <p:cNvSpPr txBox="1"/>
          <p:nvPr/>
        </p:nvSpPr>
        <p:spPr>
          <a:xfrm>
            <a:off x="916945" y="4747981"/>
            <a:ext cx="6639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Anemia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8C0CFA-6A25-6B57-4B7A-0DEC3B9AD3E9}"/>
              </a:ext>
            </a:extLst>
          </p:cNvPr>
          <p:cNvSpPr txBox="1"/>
          <p:nvPr/>
        </p:nvSpPr>
        <p:spPr>
          <a:xfrm>
            <a:off x="902517" y="5464272"/>
            <a:ext cx="6783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Pruritus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7C8B4F-CDD7-7E4A-8545-21480884868F}"/>
              </a:ext>
            </a:extLst>
          </p:cNvPr>
          <p:cNvSpPr txBox="1"/>
          <p:nvPr/>
        </p:nvSpPr>
        <p:spPr>
          <a:xfrm>
            <a:off x="4693943" y="626824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6206F8-1689-A04E-7508-62969FCBA0E6}"/>
              </a:ext>
            </a:extLst>
          </p:cNvPr>
          <p:cNvSpPr txBox="1"/>
          <p:nvPr/>
        </p:nvSpPr>
        <p:spPr>
          <a:xfrm>
            <a:off x="2686857" y="6268246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40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AFBD053-7C5D-5C3E-DE09-26E861957BD5}"/>
              </a:ext>
            </a:extLst>
          </p:cNvPr>
          <p:cNvSpPr txBox="1"/>
          <p:nvPr/>
        </p:nvSpPr>
        <p:spPr>
          <a:xfrm>
            <a:off x="3687669" y="6268246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20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C5EA930-965B-8CF8-E5EC-841E561730D1}"/>
              </a:ext>
            </a:extLst>
          </p:cNvPr>
          <p:cNvSpPr txBox="1"/>
          <p:nvPr/>
        </p:nvSpPr>
        <p:spPr>
          <a:xfrm>
            <a:off x="5610747" y="6268246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20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125BD35-ADA2-D48B-F56B-62CE1A9908AE}"/>
              </a:ext>
            </a:extLst>
          </p:cNvPr>
          <p:cNvSpPr txBox="1"/>
          <p:nvPr/>
        </p:nvSpPr>
        <p:spPr>
          <a:xfrm>
            <a:off x="6611559" y="6268246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40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D976BF1-D615-7E52-C266-220CAE820937}"/>
              </a:ext>
            </a:extLst>
          </p:cNvPr>
          <p:cNvSpPr txBox="1"/>
          <p:nvPr/>
        </p:nvSpPr>
        <p:spPr>
          <a:xfrm>
            <a:off x="7612372" y="6268246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60</a:t>
            </a:r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4BE68466-F4BB-0D8C-1D23-776B94929FCD}"/>
              </a:ext>
            </a:extLst>
          </p:cNvPr>
          <p:cNvGrpSpPr/>
          <p:nvPr/>
        </p:nvGrpSpPr>
        <p:grpSpPr>
          <a:xfrm>
            <a:off x="6735156" y="4635678"/>
            <a:ext cx="1246360" cy="1434662"/>
            <a:chOff x="6685001" y="3804255"/>
            <a:chExt cx="1246360" cy="1434662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64BAC625-764E-0401-2359-0A12DFA291E3}"/>
                </a:ext>
              </a:extLst>
            </p:cNvPr>
            <p:cNvSpPr/>
            <p:nvPr/>
          </p:nvSpPr>
          <p:spPr>
            <a:xfrm>
              <a:off x="6706289" y="3804255"/>
              <a:ext cx="1225072" cy="14346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11D4F24-5FFA-F8E6-D392-DF3A1086EBEF}"/>
                </a:ext>
              </a:extLst>
            </p:cNvPr>
            <p:cNvSpPr/>
            <p:nvPr/>
          </p:nvSpPr>
          <p:spPr>
            <a:xfrm>
              <a:off x="7578328" y="3903997"/>
              <a:ext cx="274320" cy="274320"/>
            </a:xfrm>
            <a:prstGeom prst="rect">
              <a:avLst/>
            </a:prstGeom>
            <a:solidFill>
              <a:srgbClr val="009FE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0D9E374E-3D90-3915-8105-05E460B3C939}"/>
                </a:ext>
              </a:extLst>
            </p:cNvPr>
            <p:cNvSpPr/>
            <p:nvPr/>
          </p:nvSpPr>
          <p:spPr>
            <a:xfrm>
              <a:off x="7578328" y="4371459"/>
              <a:ext cx="274320" cy="274320"/>
            </a:xfrm>
            <a:prstGeom prst="rect">
              <a:avLst/>
            </a:prstGeom>
            <a:solidFill>
              <a:srgbClr val="0071A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4F5BCCC-1167-FB88-D00F-585B5F433E94}"/>
                </a:ext>
              </a:extLst>
            </p:cNvPr>
            <p:cNvSpPr/>
            <p:nvPr/>
          </p:nvSpPr>
          <p:spPr>
            <a:xfrm>
              <a:off x="7578328" y="4836324"/>
              <a:ext cx="274320" cy="274320"/>
            </a:xfrm>
            <a:prstGeom prst="rect">
              <a:avLst/>
            </a:prstGeom>
            <a:solidFill>
              <a:srgbClr val="00344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539A3C25-0F1D-F1D6-0480-B57888E67468}"/>
                </a:ext>
              </a:extLst>
            </p:cNvPr>
            <p:cNvSpPr txBox="1"/>
            <p:nvPr/>
          </p:nvSpPr>
          <p:spPr>
            <a:xfrm>
              <a:off x="6822859" y="3893560"/>
              <a:ext cx="676852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lang="en-US" sz="1200" dirty="0"/>
                <a:t>Grade 1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50334BF4-C95F-5D7D-03E2-EA78DFA895EA}"/>
                </a:ext>
              </a:extLst>
            </p:cNvPr>
            <p:cNvSpPr txBox="1"/>
            <p:nvPr/>
          </p:nvSpPr>
          <p:spPr>
            <a:xfrm>
              <a:off x="6822859" y="4370120"/>
              <a:ext cx="676852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lang="en-US" sz="1200" dirty="0"/>
                <a:t>Grade 2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F7CDB87B-0335-A538-0E9D-2EF1FA2E3CC1}"/>
                </a:ext>
              </a:extLst>
            </p:cNvPr>
            <p:cNvSpPr txBox="1"/>
            <p:nvPr/>
          </p:nvSpPr>
          <p:spPr>
            <a:xfrm>
              <a:off x="6685001" y="4858288"/>
              <a:ext cx="814710" cy="27699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r"/>
              <a:r>
                <a:rPr lang="en-US" sz="1200" dirty="0"/>
                <a:t>Grade 3/4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E5EE4B15-1C7E-E1E4-D86C-C8AA871DCE1E}"/>
              </a:ext>
            </a:extLst>
          </p:cNvPr>
          <p:cNvSpPr txBox="1"/>
          <p:nvPr/>
        </p:nvSpPr>
        <p:spPr>
          <a:xfrm>
            <a:off x="4816800" y="1934606"/>
            <a:ext cx="2973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Previously treated (n=39)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818FB78-D692-5F36-C91B-7628C9571956}"/>
              </a:ext>
            </a:extLst>
          </p:cNvPr>
          <p:cNvSpPr txBox="1"/>
          <p:nvPr/>
        </p:nvSpPr>
        <p:spPr>
          <a:xfrm>
            <a:off x="1686045" y="6268246"/>
            <a:ext cx="3417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60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E7A3412-FFAC-D1A4-0C5A-C80D84C9E085}"/>
              </a:ext>
            </a:extLst>
          </p:cNvPr>
          <p:cNvSpPr txBox="1"/>
          <p:nvPr/>
        </p:nvSpPr>
        <p:spPr>
          <a:xfrm>
            <a:off x="849747" y="5830111"/>
            <a:ext cx="7311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Asthenia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93F6955-B3BE-FC81-F6CE-F1BABE8C8875}"/>
              </a:ext>
            </a:extLst>
          </p:cNvPr>
          <p:cNvCxnSpPr>
            <a:cxnSpLocks/>
          </p:cNvCxnSpPr>
          <p:nvPr/>
        </p:nvCxnSpPr>
        <p:spPr>
          <a:xfrm flipH="1">
            <a:off x="4803152" y="2051074"/>
            <a:ext cx="14930" cy="41222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665A885-8F52-A8F5-196F-624A8800D552}"/>
              </a:ext>
            </a:extLst>
          </p:cNvPr>
          <p:cNvSpPr txBox="1"/>
          <p:nvPr/>
        </p:nvSpPr>
        <p:spPr>
          <a:xfrm>
            <a:off x="2572637" y="2612957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41%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29B5077-A93D-D5FE-E737-689D935EDEE6}"/>
              </a:ext>
            </a:extLst>
          </p:cNvPr>
          <p:cNvSpPr txBox="1"/>
          <p:nvPr/>
        </p:nvSpPr>
        <p:spPr>
          <a:xfrm>
            <a:off x="4362609" y="5891666"/>
            <a:ext cx="158697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1000" b="1" dirty="0"/>
              <a:t>5%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419E4F6-0E4F-7EAC-1735-B7F74A8A313C}"/>
              </a:ext>
            </a:extLst>
          </p:cNvPr>
          <p:cNvSpPr txBox="1"/>
          <p:nvPr/>
        </p:nvSpPr>
        <p:spPr>
          <a:xfrm>
            <a:off x="3051192" y="2977258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31%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9DD87AD0-3F83-D96E-D279-E9E2496EC9A1}"/>
              </a:ext>
            </a:extLst>
          </p:cNvPr>
          <p:cNvSpPr txBox="1"/>
          <p:nvPr/>
        </p:nvSpPr>
        <p:spPr>
          <a:xfrm>
            <a:off x="3051192" y="3341559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31%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1408B44-2DDC-C9EC-C752-786A5D9AEDAB}"/>
              </a:ext>
            </a:extLst>
          </p:cNvPr>
          <p:cNvSpPr txBox="1"/>
          <p:nvPr/>
        </p:nvSpPr>
        <p:spPr>
          <a:xfrm>
            <a:off x="3551597" y="3705860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20%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E9933AD1-26D2-CAB5-F8D9-18EF711ECBA8}"/>
              </a:ext>
            </a:extLst>
          </p:cNvPr>
          <p:cNvSpPr txBox="1"/>
          <p:nvPr/>
        </p:nvSpPr>
        <p:spPr>
          <a:xfrm>
            <a:off x="6875855" y="2248656"/>
            <a:ext cx="485315" cy="15388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000" b="1" dirty="0"/>
              <a:t>41%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E931C61D-84DF-D4F7-8C96-1F8EE88B2EF9}"/>
              </a:ext>
            </a:extLst>
          </p:cNvPr>
          <p:cNvSpPr txBox="1"/>
          <p:nvPr/>
        </p:nvSpPr>
        <p:spPr>
          <a:xfrm>
            <a:off x="7261870" y="2612723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49%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F626F98-3E6F-AC57-E4FB-31706E376D25}"/>
              </a:ext>
            </a:extLst>
          </p:cNvPr>
          <p:cNvSpPr txBox="1"/>
          <p:nvPr/>
        </p:nvSpPr>
        <p:spPr>
          <a:xfrm>
            <a:off x="6511220" y="2976790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33%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FC2BAB7-8398-5858-60E9-556F7FBB68EC}"/>
              </a:ext>
            </a:extLst>
          </p:cNvPr>
          <p:cNvSpPr txBox="1"/>
          <p:nvPr/>
        </p:nvSpPr>
        <p:spPr>
          <a:xfrm>
            <a:off x="5495476" y="5162752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13%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7FFC8D3A-1E6A-1E25-2AF2-91AE29F3EBE5}"/>
              </a:ext>
            </a:extLst>
          </p:cNvPr>
          <p:cNvSpPr txBox="1"/>
          <p:nvPr/>
        </p:nvSpPr>
        <p:spPr>
          <a:xfrm>
            <a:off x="5611964" y="3704924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15%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D88C6DEA-0C3E-3540-5DBE-CCE5CB994B37}"/>
              </a:ext>
            </a:extLst>
          </p:cNvPr>
          <p:cNvSpPr txBox="1"/>
          <p:nvPr/>
        </p:nvSpPr>
        <p:spPr>
          <a:xfrm>
            <a:off x="5113961" y="4068991"/>
            <a:ext cx="158698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5%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5140127-C1CF-FB76-6522-1720AEAB5927}"/>
              </a:ext>
            </a:extLst>
          </p:cNvPr>
          <p:cNvSpPr txBox="1"/>
          <p:nvPr/>
        </p:nvSpPr>
        <p:spPr>
          <a:xfrm>
            <a:off x="5113961" y="4433058"/>
            <a:ext cx="158698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5%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F1DBE6D8-3091-A752-B40B-E1E99187B65E}"/>
              </a:ext>
            </a:extLst>
          </p:cNvPr>
          <p:cNvSpPr txBox="1"/>
          <p:nvPr/>
        </p:nvSpPr>
        <p:spPr>
          <a:xfrm>
            <a:off x="6241192" y="3340857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28%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1E66DC36-55D4-E563-AFC4-A08B5370C142}"/>
              </a:ext>
            </a:extLst>
          </p:cNvPr>
          <p:cNvSpPr txBox="1"/>
          <p:nvPr/>
        </p:nvSpPr>
        <p:spPr>
          <a:xfrm>
            <a:off x="5755906" y="5890886"/>
            <a:ext cx="224420" cy="15544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18%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6C3B5853-0E34-5DEA-4CC8-E59F844B0209}"/>
              </a:ext>
            </a:extLst>
          </p:cNvPr>
          <p:cNvSpPr txBox="1"/>
          <p:nvPr/>
        </p:nvSpPr>
        <p:spPr>
          <a:xfrm>
            <a:off x="5616601" y="5526819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15%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0E05398F-6679-2D2C-E056-3C6D6D002EEE}"/>
              </a:ext>
            </a:extLst>
          </p:cNvPr>
          <p:cNvSpPr txBox="1"/>
          <p:nvPr/>
        </p:nvSpPr>
        <p:spPr>
          <a:xfrm>
            <a:off x="5746328" y="4797125"/>
            <a:ext cx="224420" cy="15544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r>
              <a:rPr lang="en-US" sz="1000" b="1" dirty="0"/>
              <a:t>18%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A74E889-8CA2-9260-EAA6-F3D4974FCF06}"/>
              </a:ext>
            </a:extLst>
          </p:cNvPr>
          <p:cNvSpPr txBox="1"/>
          <p:nvPr/>
        </p:nvSpPr>
        <p:spPr>
          <a:xfrm>
            <a:off x="3721741" y="4798763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17%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4C73E4BC-BF37-84CF-95DA-5369A73CA855}"/>
              </a:ext>
            </a:extLst>
          </p:cNvPr>
          <p:cNvSpPr txBox="1"/>
          <p:nvPr/>
        </p:nvSpPr>
        <p:spPr>
          <a:xfrm>
            <a:off x="3645631" y="4070161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19%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6948C06-1CCB-5FA8-0918-1059B8ED1F6A}"/>
              </a:ext>
            </a:extLst>
          </p:cNvPr>
          <p:cNvSpPr txBox="1"/>
          <p:nvPr/>
        </p:nvSpPr>
        <p:spPr>
          <a:xfrm>
            <a:off x="3645631" y="4434462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19%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6EC6C476-9A7E-8A0D-8BFD-088D89DEBEC6}"/>
              </a:ext>
            </a:extLst>
          </p:cNvPr>
          <p:cNvSpPr txBox="1"/>
          <p:nvPr/>
        </p:nvSpPr>
        <p:spPr>
          <a:xfrm>
            <a:off x="3804947" y="5163064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15%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99BB560-12E2-3DE6-7930-E67EE0D84E43}"/>
              </a:ext>
            </a:extLst>
          </p:cNvPr>
          <p:cNvSpPr txBox="1"/>
          <p:nvPr/>
        </p:nvSpPr>
        <p:spPr>
          <a:xfrm>
            <a:off x="1625617" y="2248656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59%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5C949A3-75E9-710C-485F-895801760AF2}"/>
              </a:ext>
            </a:extLst>
          </p:cNvPr>
          <p:cNvSpPr txBox="1"/>
          <p:nvPr/>
        </p:nvSpPr>
        <p:spPr>
          <a:xfrm>
            <a:off x="4063854" y="5527365"/>
            <a:ext cx="224420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 anchor="ctr">
            <a:spAutoFit/>
          </a:bodyPr>
          <a:lstStyle/>
          <a:p>
            <a:pPr algn="r"/>
            <a:r>
              <a:rPr lang="en-US" sz="1000" b="1" dirty="0"/>
              <a:t>10%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1AA5948-0242-08FF-DC48-38598FD8A458}"/>
              </a:ext>
            </a:extLst>
          </p:cNvPr>
          <p:cNvSpPr txBox="1"/>
          <p:nvPr/>
        </p:nvSpPr>
        <p:spPr>
          <a:xfrm>
            <a:off x="1824637" y="1934606"/>
            <a:ext cx="30036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Treatment naive (n=59)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9FB7F6B-6968-0FB9-D18E-EAA328020019}"/>
              </a:ext>
            </a:extLst>
          </p:cNvPr>
          <p:cNvGraphicFramePr>
            <a:graphicFrameLocks noGrp="1"/>
          </p:cNvGraphicFramePr>
          <p:nvPr/>
        </p:nvGraphicFramePr>
        <p:xfrm>
          <a:off x="8597785" y="3357847"/>
          <a:ext cx="2848251" cy="18138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4251">
                  <a:extLst>
                    <a:ext uri="{9D8B030D-6E8A-4147-A177-3AD203B41FA5}">
                      <a16:colId xmlns:a16="http://schemas.microsoft.com/office/drawing/2014/main" val="4144602616"/>
                    </a:ext>
                  </a:extLst>
                </a:gridCol>
                <a:gridCol w="792000">
                  <a:extLst>
                    <a:ext uri="{9D8B030D-6E8A-4147-A177-3AD203B41FA5}">
                      <a16:colId xmlns:a16="http://schemas.microsoft.com/office/drawing/2014/main" val="2330017217"/>
                    </a:ext>
                  </a:extLst>
                </a:gridCol>
                <a:gridCol w="792000">
                  <a:extLst>
                    <a:ext uri="{9D8B030D-6E8A-4147-A177-3AD203B41FA5}">
                      <a16:colId xmlns:a16="http://schemas.microsoft.com/office/drawing/2014/main" val="2275936861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rgbClr val="FF0000"/>
                        </a:solidFill>
                      </a:endParaRPr>
                    </a:p>
                  </a:txBody>
                  <a:tcPr marL="45720" marR="4572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Grade 1</a:t>
                      </a:r>
                    </a:p>
                  </a:txBody>
                  <a:tcPr marL="45720" marR="4572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</a:rPr>
                        <a:t>Grade 2</a:t>
                      </a:r>
                    </a:p>
                  </a:txBody>
                  <a:tcPr marL="45720" marR="4572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1199539"/>
                  </a:ext>
                </a:extLst>
              </a:tr>
              <a:tr h="379562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/>
                        <a:t>Treatment naive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10%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2%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8808890"/>
                  </a:ext>
                </a:extLst>
              </a:tr>
              <a:tr h="655608">
                <a:tc>
                  <a:txBody>
                    <a:bodyPr/>
                    <a:lstStyle/>
                    <a:p>
                      <a:pPr algn="l"/>
                      <a:r>
                        <a:rPr lang="en-US" sz="1600" b="1" dirty="0"/>
                        <a:t>Previously treated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3%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0%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194959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91FA5E2-62CA-3287-D7DD-1317DED25EEF}"/>
              </a:ext>
            </a:extLst>
          </p:cNvPr>
          <p:cNvSpPr txBox="1"/>
          <p:nvPr/>
        </p:nvSpPr>
        <p:spPr>
          <a:xfrm>
            <a:off x="2027805" y="1299832"/>
            <a:ext cx="42022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u="sng" dirty="0"/>
              <a:t>most common TRAEs (≥15%) by treatment line</a:t>
            </a:r>
          </a:p>
        </p:txBody>
      </p:sp>
    </p:spTree>
    <p:extLst>
      <p:ext uri="{BB962C8B-B14F-4D97-AF65-F5344CB8AC3E}">
        <p14:creationId xmlns:p14="http://schemas.microsoft.com/office/powerpoint/2010/main" val="509288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F1B0BED-831E-C023-9DB6-2C8BA2EBE96C}"/>
              </a:ext>
            </a:extLst>
          </p:cNvPr>
          <p:cNvSpPr txBox="1"/>
          <p:nvPr/>
        </p:nvSpPr>
        <p:spPr>
          <a:xfrm>
            <a:off x="5692112" y="2948041"/>
            <a:ext cx="394660" cy="5232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2800" dirty="0"/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EA1F41-339E-564C-D0C1-FA1FAF2D2DFD}"/>
              </a:ext>
            </a:extLst>
          </p:cNvPr>
          <p:cNvSpPr txBox="1"/>
          <p:nvPr/>
        </p:nvSpPr>
        <p:spPr>
          <a:xfrm>
            <a:off x="9261220" y="2948041"/>
            <a:ext cx="394660" cy="5232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2800" dirty="0"/>
              <a:t>+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95686D-502E-F189-0858-31669B137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7" y="725914"/>
            <a:ext cx="11394276" cy="443198"/>
          </a:xfrm>
        </p:spPr>
        <p:txBody>
          <a:bodyPr>
            <a:noAutofit/>
          </a:bodyPr>
          <a:lstStyle/>
          <a:p>
            <a:r>
              <a:rPr lang="en-US" sz="3600" dirty="0"/>
              <a:t>For patients with metastatic BRAF V600E, standard initial therapy is with a combination of BRAF and MEK inhibition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215D10-715A-42A4-5FDF-40E7090EB0FF}"/>
              </a:ext>
            </a:extLst>
          </p:cNvPr>
          <p:cNvSpPr txBox="1"/>
          <p:nvPr/>
        </p:nvSpPr>
        <p:spPr>
          <a:xfrm>
            <a:off x="5010407" y="2409753"/>
            <a:ext cx="2139503" cy="584775"/>
          </a:xfrm>
          <a:prstGeom prst="rect">
            <a:avLst/>
          </a:prstGeom>
          <a:solidFill>
            <a:srgbClr val="F88D2A"/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Dabrafenib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486E19-1B75-160B-4711-AA3B6357758B}"/>
              </a:ext>
            </a:extLst>
          </p:cNvPr>
          <p:cNvSpPr txBox="1"/>
          <p:nvPr/>
        </p:nvSpPr>
        <p:spPr>
          <a:xfrm>
            <a:off x="5010407" y="3424773"/>
            <a:ext cx="2139503" cy="584775"/>
          </a:xfrm>
          <a:prstGeom prst="rect">
            <a:avLst/>
          </a:prstGeom>
          <a:solidFill>
            <a:srgbClr val="FFC000"/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</a:rPr>
              <a:t>Trametinib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B68503-122E-6AF4-52CD-4DCE09553C49}"/>
              </a:ext>
            </a:extLst>
          </p:cNvPr>
          <p:cNvSpPr txBox="1"/>
          <p:nvPr/>
        </p:nvSpPr>
        <p:spPr>
          <a:xfrm>
            <a:off x="8329120" y="3449762"/>
            <a:ext cx="2258861" cy="58477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3200" dirty="0" err="1">
                <a:solidFill>
                  <a:schemeClr val="bg1"/>
                </a:solidFill>
              </a:rPr>
              <a:t>Binimetinib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27D561-A0C9-B233-365D-B7D76DFEE168}"/>
              </a:ext>
            </a:extLst>
          </p:cNvPr>
          <p:cNvSpPr txBox="1"/>
          <p:nvPr/>
        </p:nvSpPr>
        <p:spPr>
          <a:xfrm>
            <a:off x="8314507" y="2409752"/>
            <a:ext cx="2320828" cy="584775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>
            <a:solidFill>
              <a:schemeClr val="tx2">
                <a:lumMod val="10000"/>
                <a:lumOff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sz="3200" dirty="0" err="1">
                <a:solidFill>
                  <a:schemeClr val="bg1"/>
                </a:solidFill>
              </a:rPr>
              <a:t>Encorafenib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552D2D-E73C-799F-F648-F251D2E64C58}"/>
              </a:ext>
            </a:extLst>
          </p:cNvPr>
          <p:cNvSpPr txBox="1"/>
          <p:nvPr/>
        </p:nvSpPr>
        <p:spPr>
          <a:xfrm>
            <a:off x="7417058" y="2836867"/>
            <a:ext cx="630301" cy="5232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2800" dirty="0"/>
              <a:t>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0DC16C-AC57-B6B6-5F80-921169D0392E}"/>
              </a:ext>
            </a:extLst>
          </p:cNvPr>
          <p:cNvSpPr txBox="1"/>
          <p:nvPr/>
        </p:nvSpPr>
        <p:spPr>
          <a:xfrm>
            <a:off x="2418624" y="2409752"/>
            <a:ext cx="2320828" cy="5232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l"/>
            <a:r>
              <a:rPr lang="en-US" sz="2800" dirty="0"/>
              <a:t>BRAF inhibitor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040713-C2BE-CAAE-537E-E68D0F276A8F}"/>
              </a:ext>
            </a:extLst>
          </p:cNvPr>
          <p:cNvSpPr txBox="1"/>
          <p:nvPr/>
        </p:nvSpPr>
        <p:spPr>
          <a:xfrm>
            <a:off x="2390652" y="3418883"/>
            <a:ext cx="2348799" cy="52322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2800" dirty="0"/>
              <a:t>MEK inhibitor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558982-30AB-3301-024A-58A73AE1C84B}"/>
              </a:ext>
            </a:extLst>
          </p:cNvPr>
          <p:cNvSpPr txBox="1"/>
          <p:nvPr/>
        </p:nvSpPr>
        <p:spPr>
          <a:xfrm>
            <a:off x="2016691" y="5046304"/>
            <a:ext cx="80290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dirty="0"/>
              <a:t>Note: no randomized data comparing with chemotherapy or chemotherapy/immunotherapy</a:t>
            </a:r>
          </a:p>
        </p:txBody>
      </p:sp>
    </p:spTree>
    <p:extLst>
      <p:ext uri="{BB962C8B-B14F-4D97-AF65-F5344CB8AC3E}">
        <p14:creationId xmlns:p14="http://schemas.microsoft.com/office/powerpoint/2010/main" val="1410997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1097</Words>
  <Application>Microsoft Macintosh PowerPoint</Application>
  <PresentationFormat>Widescreen</PresentationFormat>
  <Paragraphs>265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Amasis MT Pro</vt:lpstr>
      <vt:lpstr>Amasis MT Pro Medium</vt:lpstr>
      <vt:lpstr>Aptos</vt:lpstr>
      <vt:lpstr>Aptos Display</vt:lpstr>
      <vt:lpstr>Arial</vt:lpstr>
      <vt:lpstr>Bierstadt</vt:lpstr>
      <vt:lpstr>Calibri</vt:lpstr>
      <vt:lpstr>Gotham Narrow Medium</vt:lpstr>
      <vt:lpstr>Office Theme</vt:lpstr>
      <vt:lpstr>Matchmaking - Finding the Right Drug for Actionable Alteration-Positive NSCLC</vt:lpstr>
      <vt:lpstr>PowerPoint Presentation</vt:lpstr>
      <vt:lpstr>Lung cancer molecular subtypes with FDA-approved agents</vt:lpstr>
      <vt:lpstr>There are many types of BRAF mutations</vt:lpstr>
      <vt:lpstr>Targeting BRAF is best done with combined inhibition of BRAF and MEK</vt:lpstr>
      <vt:lpstr>Targeting BRAF is best done with combined inhibition of BRAF and MEK</vt:lpstr>
      <vt:lpstr>Dabrafenib (BRAF inhibitor) + Trametinib (MEK inhibitor) toxicities include pyrexia, nausea, diarrhea</vt:lpstr>
      <vt:lpstr>Encorafenib + Binimetinib toxicities include nausea, diarrhea, but pyrexia is much less common</vt:lpstr>
      <vt:lpstr>For patients with metastatic BRAF V600E, standard initial therapy is with a combination of BRAF and MEK inhibition</vt:lpstr>
      <vt:lpstr>Front-line treatment with ICI+/-chemotherapy may be as/more effective than targeted therapy, (less true in never smokers, PD-L1 negative)  </vt:lpstr>
      <vt:lpstr>MET exon 14 mutations occur in a small proportion of patients with NSCLC</vt:lpstr>
      <vt:lpstr>MET Exon 14 Alterations in NSCLC</vt:lpstr>
      <vt:lpstr>There are two FDA-approved agents for targeting MET exon 14 positive NSCLC</vt:lpstr>
      <vt:lpstr>Amivantamab also has some efficacy in patients with MET exon 14</vt:lpstr>
      <vt:lpstr>For patients with metastatic MET exon 14 alterations, standard initial therapy is with a MET inhibitor</vt:lpstr>
      <vt:lpstr>KRAS mutant NSCLC</vt:lpstr>
      <vt:lpstr>PowerPoint Presentation</vt:lpstr>
      <vt:lpstr>In phase 1/2 trials, activity of direct targeted therapy against KRAS G12C leads to FDA approvals</vt:lpstr>
      <vt:lpstr>Evaluating these drugs KRAS G12C NSCLC</vt:lpstr>
      <vt:lpstr>In randomized trials, KRAS G12C drugs have better RR and PFS than docetaxel in patients with KRAS G12C NSCLC</vt:lpstr>
      <vt:lpstr>Sotorasib does not Improve Overall Survival  (compared with docetaxel)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Riely, Gregory</dc:creator>
  <cp:lastModifiedBy>Riely, Gregory</cp:lastModifiedBy>
  <cp:revision>3</cp:revision>
  <dcterms:created xsi:type="dcterms:W3CDTF">2025-10-29T21:20:30Z</dcterms:created>
  <dcterms:modified xsi:type="dcterms:W3CDTF">2025-11-09T19:12:22Z</dcterms:modified>
</cp:coreProperties>
</file>

<file path=docProps/thumbnail.jpeg>
</file>